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0000"/>
    <a:srgbClr val="009900"/>
    <a:srgbClr val="FF3300"/>
    <a:srgbClr val="663300"/>
    <a:srgbClr val="660033"/>
    <a:srgbClr val="FFFF00"/>
    <a:srgbClr val="FF9900"/>
    <a:srgbClr val="FF5050"/>
    <a:srgbClr val="FF99CC"/>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3" autoAdjust="0"/>
    <p:restoredTop sz="94660"/>
  </p:normalViewPr>
  <p:slideViewPr>
    <p:cSldViewPr>
      <p:cViewPr varScale="1">
        <p:scale>
          <a:sx n="68" d="100"/>
          <a:sy n="68" d="100"/>
        </p:scale>
        <p:origin x="-13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25.01.2015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25.01.2015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0"/>
            <a:ext cx="7772400" cy="1470025"/>
          </a:xfrm>
        </p:spPr>
        <p:txBody>
          <a:bodyPr>
            <a:normAutofit/>
          </a:bodyPr>
          <a:lstStyle/>
          <a:p>
            <a:r>
              <a:rPr lang="en-US" sz="6000" i="1" dirty="0" smtClean="0">
                <a:solidFill>
                  <a:schemeClr val="tx2"/>
                </a:solidFill>
              </a:rPr>
              <a:t>London</a:t>
            </a:r>
            <a:endParaRPr lang="ru-RU" sz="6000" i="1" dirty="0">
              <a:solidFill>
                <a:schemeClr val="tx2"/>
              </a:solidFill>
            </a:endParaRPr>
          </a:p>
        </p:txBody>
      </p:sp>
      <p:sp>
        <p:nvSpPr>
          <p:cNvPr id="3" name="Подзаголовок 2"/>
          <p:cNvSpPr>
            <a:spLocks noGrp="1"/>
          </p:cNvSpPr>
          <p:nvPr>
            <p:ph type="subTitle" idx="1"/>
          </p:nvPr>
        </p:nvSpPr>
        <p:spPr>
          <a:xfrm rot="10800000" flipV="1">
            <a:off x="1945909" y="4537020"/>
            <a:ext cx="2338603" cy="941003"/>
          </a:xfrm>
        </p:spPr>
        <p:txBody>
          <a:bodyPr>
            <a:normAutofit/>
          </a:bodyPr>
          <a:lstStyle/>
          <a:p>
            <a:endParaRPr lang="ru-RU" dirty="0"/>
          </a:p>
        </p:txBody>
      </p:sp>
      <p:pic>
        <p:nvPicPr>
          <p:cNvPr id="1026" name="Picture 2" descr="C:\Users\Senia\Desktop\лондон\jUtUelSLTUA.jpg"/>
          <p:cNvPicPr>
            <a:picLocks noChangeAspect="1" noChangeArrowheads="1"/>
          </p:cNvPicPr>
          <p:nvPr/>
        </p:nvPicPr>
        <p:blipFill>
          <a:blip r:embed="rId2" cstate="print"/>
          <a:srcRect/>
          <a:stretch>
            <a:fillRect/>
          </a:stretch>
        </p:blipFill>
        <p:spPr bwMode="auto">
          <a:xfrm>
            <a:off x="827584" y="1412776"/>
            <a:ext cx="7670800" cy="6807200"/>
          </a:xfrm>
          <a:prstGeom prst="rect">
            <a:avLst/>
          </a:prstGeom>
          <a:noFill/>
        </p:spPr>
      </p:pic>
    </p:spTree>
  </p:cSld>
  <p:clrMapOvr>
    <a:masterClrMapping/>
  </p:clrMapOvr>
  <p:transition advTm="559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0" y="5157192"/>
            <a:ext cx="4546848" cy="1473027"/>
          </a:xfrm>
        </p:spPr>
        <p:txBody>
          <a:bodyPr>
            <a:normAutofit fontScale="62500" lnSpcReduction="20000"/>
          </a:bodyPr>
          <a:lstStyle/>
          <a:p>
            <a:r>
              <a:rPr lang="en-US" b="1" dirty="0" smtClean="0"/>
              <a:t>Madame </a:t>
            </a:r>
            <a:r>
              <a:rPr lang="en-US" b="1" dirty="0" err="1" smtClean="0"/>
              <a:t>Tussauds</a:t>
            </a:r>
            <a:r>
              <a:rPr lang="en-US" b="1" dirty="0" smtClean="0"/>
              <a:t>, </a:t>
            </a:r>
            <a:r>
              <a:rPr lang="en-US" b="1" dirty="0" err="1" smtClean="0"/>
              <a:t>Morylebone</a:t>
            </a:r>
            <a:r>
              <a:rPr lang="en-US" b="1" dirty="0" smtClean="0"/>
              <a:t> Road</a:t>
            </a:r>
            <a:endParaRPr lang="en-US" dirty="0" smtClean="0"/>
          </a:p>
          <a:p>
            <a:r>
              <a:rPr lang="en-US" dirty="0" smtClean="0"/>
              <a:t>The famous Waxworks Museum has the models of famous people from pop stars to prime ministers, displays of battles and a Chamber of Horror.</a:t>
            </a:r>
          </a:p>
          <a:p>
            <a:endParaRPr lang="ru-RU" dirty="0"/>
          </a:p>
        </p:txBody>
      </p:sp>
      <p:pic>
        <p:nvPicPr>
          <p:cNvPr id="10242" name="Picture 2" descr="C:\Users\Senia\Desktop\4.jpg"/>
          <p:cNvPicPr>
            <a:picLocks noChangeAspect="1" noChangeArrowheads="1"/>
          </p:cNvPicPr>
          <p:nvPr/>
        </p:nvPicPr>
        <p:blipFill>
          <a:blip r:embed="rId2" cstate="print"/>
          <a:srcRect/>
          <a:stretch>
            <a:fillRect/>
          </a:stretch>
        </p:blipFill>
        <p:spPr bwMode="auto">
          <a:xfrm>
            <a:off x="0" y="0"/>
            <a:ext cx="5008091" cy="3341756"/>
          </a:xfrm>
          <a:prstGeom prst="rect">
            <a:avLst/>
          </a:prstGeom>
          <a:noFill/>
        </p:spPr>
      </p:pic>
      <p:pic>
        <p:nvPicPr>
          <p:cNvPr id="10244" name="Picture 4" descr="C:\Users\Senia\Desktop\16.jpg"/>
          <p:cNvPicPr>
            <a:picLocks noChangeAspect="1" noChangeArrowheads="1"/>
          </p:cNvPicPr>
          <p:nvPr/>
        </p:nvPicPr>
        <p:blipFill>
          <a:blip r:embed="rId3" cstate="print"/>
          <a:srcRect/>
          <a:stretch>
            <a:fillRect/>
          </a:stretch>
        </p:blipFill>
        <p:spPr bwMode="auto">
          <a:xfrm>
            <a:off x="5436096" y="0"/>
            <a:ext cx="3456384" cy="4339487"/>
          </a:xfrm>
          <a:prstGeom prst="rect">
            <a:avLst/>
          </a:prstGeom>
          <a:noFill/>
        </p:spPr>
      </p:pic>
      <p:pic>
        <p:nvPicPr>
          <p:cNvPr id="10245" name="Picture 5" descr="C:\Users\Senia\Desktop\11.jpg"/>
          <p:cNvPicPr>
            <a:picLocks noChangeAspect="1" noChangeArrowheads="1"/>
          </p:cNvPicPr>
          <p:nvPr/>
        </p:nvPicPr>
        <p:blipFill>
          <a:blip r:embed="rId4" cstate="print"/>
          <a:srcRect/>
          <a:stretch>
            <a:fillRect/>
          </a:stretch>
        </p:blipFill>
        <p:spPr bwMode="auto">
          <a:xfrm>
            <a:off x="4546858" y="3545632"/>
            <a:ext cx="4597142" cy="3312368"/>
          </a:xfrm>
          <a:prstGeom prst="rect">
            <a:avLst/>
          </a:prstGeom>
          <a:noFill/>
        </p:spPr>
      </p:pic>
    </p:spTree>
  </p:cSld>
  <p:clrMapOvr>
    <a:masterClrMapping/>
  </p:clrMapOvr>
  <p:transition advTm="957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332656"/>
            <a:ext cx="4644008" cy="2564904"/>
          </a:xfrm>
        </p:spPr>
        <p:txBody>
          <a:bodyPr>
            <a:normAutofit fontScale="85000" lnSpcReduction="20000"/>
          </a:bodyPr>
          <a:lstStyle/>
          <a:p>
            <a:r>
              <a:rPr lang="en-US" b="1" dirty="0" smtClean="0">
                <a:solidFill>
                  <a:srgbClr val="00B050"/>
                </a:solidFill>
              </a:rPr>
              <a:t>Hyde Park</a:t>
            </a:r>
            <a:endParaRPr lang="en-US" dirty="0" smtClean="0">
              <a:solidFill>
                <a:srgbClr val="00B050"/>
              </a:solidFill>
            </a:endParaRPr>
          </a:p>
          <a:p>
            <a:r>
              <a:rPr lang="en-US" dirty="0" smtClean="0">
                <a:solidFill>
                  <a:srgbClr val="009900"/>
                </a:solidFill>
              </a:rPr>
              <a:t>It's the London's largest and most fashionable park. It was once a royal hunting forest. There are restaurants and bars at each end of the Serpentine lake. Hire a boat.</a:t>
            </a:r>
          </a:p>
          <a:p>
            <a:endParaRPr lang="ru-RU" dirty="0"/>
          </a:p>
        </p:txBody>
      </p:sp>
      <p:pic>
        <p:nvPicPr>
          <p:cNvPr id="11266" name="Picture 2" descr="C:\Users\Senia\Desktop\Hyde-Park.jpg"/>
          <p:cNvPicPr>
            <a:picLocks noChangeAspect="1" noChangeArrowheads="1"/>
          </p:cNvPicPr>
          <p:nvPr/>
        </p:nvPicPr>
        <p:blipFill>
          <a:blip r:embed="rId2" cstate="print"/>
          <a:srcRect/>
          <a:stretch>
            <a:fillRect/>
          </a:stretch>
        </p:blipFill>
        <p:spPr bwMode="auto">
          <a:xfrm>
            <a:off x="4499992" y="0"/>
            <a:ext cx="4644008" cy="2996952"/>
          </a:xfrm>
          <a:prstGeom prst="rect">
            <a:avLst/>
          </a:prstGeom>
          <a:noFill/>
        </p:spPr>
      </p:pic>
      <p:pic>
        <p:nvPicPr>
          <p:cNvPr id="11267" name="Picture 3" descr="C:\Users\Senia\Desktop\gaid-park_fontanchik_1_w800.jpg"/>
          <p:cNvPicPr>
            <a:picLocks noChangeAspect="1" noChangeArrowheads="1"/>
          </p:cNvPicPr>
          <p:nvPr/>
        </p:nvPicPr>
        <p:blipFill>
          <a:blip r:embed="rId3" cstate="print"/>
          <a:srcRect/>
          <a:stretch>
            <a:fillRect/>
          </a:stretch>
        </p:blipFill>
        <p:spPr bwMode="auto">
          <a:xfrm>
            <a:off x="1" y="3310642"/>
            <a:ext cx="4427983" cy="3547358"/>
          </a:xfrm>
          <a:prstGeom prst="rect">
            <a:avLst/>
          </a:prstGeom>
          <a:noFill/>
        </p:spPr>
      </p:pic>
      <p:pic>
        <p:nvPicPr>
          <p:cNvPr id="11268" name="Picture 4" descr="C:\Users\Senia\Desktop\rubric_issue_43057.jpg"/>
          <p:cNvPicPr>
            <a:picLocks noChangeAspect="1" noChangeArrowheads="1"/>
          </p:cNvPicPr>
          <p:nvPr/>
        </p:nvPicPr>
        <p:blipFill>
          <a:blip r:embed="rId4" cstate="print"/>
          <a:srcRect/>
          <a:stretch>
            <a:fillRect/>
          </a:stretch>
        </p:blipFill>
        <p:spPr bwMode="auto">
          <a:xfrm>
            <a:off x="4679504" y="3215424"/>
            <a:ext cx="4464496" cy="3642576"/>
          </a:xfrm>
          <a:prstGeom prst="rect">
            <a:avLst/>
          </a:prstGeom>
          <a:noFill/>
        </p:spPr>
      </p:pic>
    </p:spTree>
  </p:cSld>
  <p:clrMapOvr>
    <a:masterClrMapping/>
  </p:clrMapOvr>
  <p:transition advTm="9406"/>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979712" y="2204864"/>
            <a:ext cx="4762872" cy="1617043"/>
          </a:xfrm>
        </p:spPr>
        <p:txBody>
          <a:bodyPr>
            <a:normAutofit fontScale="77500" lnSpcReduction="20000"/>
          </a:bodyPr>
          <a:lstStyle/>
          <a:p>
            <a:r>
              <a:rPr lang="en-US" b="1" dirty="0" smtClean="0">
                <a:solidFill>
                  <a:schemeClr val="tx1">
                    <a:lumMod val="65000"/>
                    <a:lumOff val="35000"/>
                  </a:schemeClr>
                </a:solidFill>
              </a:rPr>
              <a:t>Downing Street</a:t>
            </a:r>
            <a:endParaRPr lang="en-US" dirty="0" smtClean="0">
              <a:solidFill>
                <a:schemeClr val="tx1">
                  <a:lumMod val="65000"/>
                  <a:lumOff val="35000"/>
                </a:schemeClr>
              </a:solidFill>
            </a:endParaRPr>
          </a:p>
          <a:p>
            <a:r>
              <a:rPr lang="en-US" dirty="0" smtClean="0">
                <a:solidFill>
                  <a:schemeClr val="bg1">
                    <a:lumMod val="50000"/>
                  </a:schemeClr>
                </a:solidFill>
              </a:rPr>
              <a:t>Number 10, Downing Street has been the home of the British Prime Minister since 1735.</a:t>
            </a:r>
          </a:p>
          <a:p>
            <a:endParaRPr lang="ru-RU" dirty="0"/>
          </a:p>
        </p:txBody>
      </p:sp>
      <p:pic>
        <p:nvPicPr>
          <p:cNvPr id="12290" name="Picture 2" descr="C:\Users\Senia\Desktop\-Downing-Street-005.jpg"/>
          <p:cNvPicPr>
            <a:picLocks noChangeAspect="1" noChangeArrowheads="1"/>
          </p:cNvPicPr>
          <p:nvPr/>
        </p:nvPicPr>
        <p:blipFill>
          <a:blip r:embed="rId2" cstate="print"/>
          <a:srcRect/>
          <a:stretch>
            <a:fillRect/>
          </a:stretch>
        </p:blipFill>
        <p:spPr bwMode="auto">
          <a:xfrm>
            <a:off x="2123728" y="3728948"/>
            <a:ext cx="5215086" cy="3129052"/>
          </a:xfrm>
          <a:prstGeom prst="rect">
            <a:avLst/>
          </a:prstGeom>
          <a:noFill/>
        </p:spPr>
      </p:pic>
      <p:pic>
        <p:nvPicPr>
          <p:cNvPr id="12291" name="Picture 3" descr="C:\Users\Senia\Desktop\downing-street.jpg"/>
          <p:cNvPicPr>
            <a:picLocks noChangeAspect="1" noChangeArrowheads="1"/>
          </p:cNvPicPr>
          <p:nvPr/>
        </p:nvPicPr>
        <p:blipFill>
          <a:blip r:embed="rId3" cstate="print"/>
          <a:srcRect/>
          <a:stretch>
            <a:fillRect/>
          </a:stretch>
        </p:blipFill>
        <p:spPr bwMode="auto">
          <a:xfrm>
            <a:off x="5353434" y="0"/>
            <a:ext cx="3790566" cy="2193385"/>
          </a:xfrm>
          <a:prstGeom prst="rect">
            <a:avLst/>
          </a:prstGeom>
          <a:noFill/>
        </p:spPr>
      </p:pic>
      <p:pic>
        <p:nvPicPr>
          <p:cNvPr id="12292" name="Picture 4" descr="C:\Users\Senia\Desktop\170px-Corner_of_Downing_St_and_Whitehall,_London_-_May_2008.jpg"/>
          <p:cNvPicPr>
            <a:picLocks noChangeAspect="1" noChangeArrowheads="1"/>
          </p:cNvPicPr>
          <p:nvPr/>
        </p:nvPicPr>
        <p:blipFill>
          <a:blip r:embed="rId4" cstate="print"/>
          <a:srcRect/>
          <a:stretch>
            <a:fillRect/>
          </a:stretch>
        </p:blipFill>
        <p:spPr bwMode="auto">
          <a:xfrm>
            <a:off x="0" y="1184857"/>
            <a:ext cx="2099257" cy="5673143"/>
          </a:xfrm>
          <a:prstGeom prst="rect">
            <a:avLst/>
          </a:prstGeom>
          <a:noFill/>
        </p:spPr>
      </p:pic>
    </p:spTree>
  </p:cSld>
  <p:clrMapOvr>
    <a:masterClrMapping/>
  </p:clrMapOvr>
  <p:transition advTm="7172"/>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EFD1"/>
            </a:gs>
            <a:gs pos="64999">
              <a:srgbClr val="F0EBD5"/>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i="1" spc="300" dirty="0" smtClean="0">
                <a:solidFill>
                  <a:srgbClr val="FF0000"/>
                </a:solidFill>
              </a:rPr>
              <a:t>The End!!!</a:t>
            </a:r>
            <a:endParaRPr lang="ru-RU" b="1" i="1" spc="300" dirty="0">
              <a:solidFill>
                <a:srgbClr val="FF0000"/>
              </a:solidFill>
            </a:endParaRPr>
          </a:p>
        </p:txBody>
      </p:sp>
      <p:pic>
        <p:nvPicPr>
          <p:cNvPr id="13314" name="Picture 2" descr="C:\Users\Senia\Desktop\lond2.jpg"/>
          <p:cNvPicPr>
            <a:picLocks noGrp="1" noChangeAspect="1" noChangeArrowheads="1"/>
          </p:cNvPicPr>
          <p:nvPr>
            <p:ph idx="1"/>
          </p:nvPr>
        </p:nvPicPr>
        <p:blipFill>
          <a:blip r:embed="rId2" cstate="print"/>
          <a:srcRect/>
          <a:stretch>
            <a:fillRect/>
          </a:stretch>
        </p:blipFill>
        <p:spPr bwMode="auto">
          <a:xfrm>
            <a:off x="971600" y="1556792"/>
            <a:ext cx="6875568" cy="4525963"/>
          </a:xfrm>
          <a:prstGeom prst="rect">
            <a:avLst/>
          </a:prstGeom>
          <a:noFill/>
        </p:spPr>
      </p:pic>
    </p:spTree>
  </p:cSld>
  <p:clrMapOvr>
    <a:masterClrMapping/>
  </p:clrMapOvr>
  <p:transition advTm="162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643192" cy="1143000"/>
          </a:xfrm>
        </p:spPr>
        <p:txBody>
          <a:bodyPr/>
          <a:lstStyle/>
          <a:p>
            <a:endParaRPr lang="ru-RU" dirty="0"/>
          </a:p>
        </p:txBody>
      </p:sp>
      <p:sp>
        <p:nvSpPr>
          <p:cNvPr id="3" name="Содержимое 2"/>
          <p:cNvSpPr>
            <a:spLocks noGrp="1"/>
          </p:cNvSpPr>
          <p:nvPr>
            <p:ph idx="1"/>
          </p:nvPr>
        </p:nvSpPr>
        <p:spPr>
          <a:xfrm>
            <a:off x="467544" y="1700808"/>
            <a:ext cx="8229600" cy="4525963"/>
          </a:xfrm>
        </p:spPr>
        <p:txBody>
          <a:bodyPr>
            <a:normAutofit fontScale="62500" lnSpcReduction="20000"/>
          </a:bodyPr>
          <a:lstStyle/>
          <a:p>
            <a:r>
              <a:rPr lang="en-US" dirty="0" smtClean="0">
                <a:solidFill>
                  <a:schemeClr val="accent4"/>
                </a:solidFill>
              </a:rPr>
              <a:t/>
            </a:r>
            <a:br>
              <a:rPr lang="en-US" dirty="0" smtClean="0">
                <a:solidFill>
                  <a:schemeClr val="accent4"/>
                </a:solidFill>
              </a:rPr>
            </a:br>
            <a:r>
              <a:rPr lang="en-US" dirty="0" smtClean="0">
                <a:solidFill>
                  <a:schemeClr val="accent4"/>
                </a:solidFill>
              </a:rPr>
              <a:t>London, the capital of Great Britain, is a very old town. It is two thousand years old. Many years ago London was a small town on the Thames. There were a lot of villages round it and after many years London and three hundred villages grew into a very large city. Some of the names of those villages you can find in the names of the streets in modern London — Kensington, Westminster and others.</a:t>
            </a:r>
            <a:br>
              <a:rPr lang="en-US" dirty="0" smtClean="0">
                <a:solidFill>
                  <a:schemeClr val="accent4"/>
                </a:solidFill>
              </a:rPr>
            </a:br>
            <a:r>
              <a:rPr lang="en-US" dirty="0" smtClean="0">
                <a:solidFill>
                  <a:schemeClr val="accent4"/>
                </a:solidFill>
              </a:rPr>
              <a:t>There were many wars in those days and people from other countries came to Great Britain and destroyed London, but new houses of stone grew up.</a:t>
            </a:r>
            <a:br>
              <a:rPr lang="en-US" dirty="0" smtClean="0">
                <a:solidFill>
                  <a:schemeClr val="accent4"/>
                </a:solidFill>
              </a:rPr>
            </a:br>
            <a:r>
              <a:rPr lang="en-US" dirty="0" smtClean="0">
                <a:solidFill>
                  <a:schemeClr val="accent4"/>
                </a:solidFill>
              </a:rPr>
              <a:t>London stands not far from the sea. Many ships from other countries came to the port of London and brought cotton, food and other things. Factories grew in London and other cities. Many shops were opened in the centre of London. In 1863 the first underground railway began to work. It was very short in those days.</a:t>
            </a:r>
            <a:br>
              <a:rPr lang="en-US" dirty="0" smtClean="0">
                <a:solidFill>
                  <a:schemeClr val="accent4"/>
                </a:solidFill>
              </a:rPr>
            </a:br>
            <a:r>
              <a:rPr lang="en-US" dirty="0" smtClean="0">
                <a:solidFill>
                  <a:schemeClr val="accent4"/>
                </a:solidFill>
              </a:rPr>
              <a:t>Now London is a beautiful city with large squares and parks. London is one of the biggest cities in the world.</a:t>
            </a:r>
            <a:endParaRPr lang="ru-RU" dirty="0">
              <a:solidFill>
                <a:schemeClr val="accent4"/>
              </a:solidFill>
            </a:endParaRPr>
          </a:p>
        </p:txBody>
      </p:sp>
      <p:pic>
        <p:nvPicPr>
          <p:cNvPr id="2050" name="Picture 2" descr="C:\Users\Senia\Desktop\tower.png"/>
          <p:cNvPicPr>
            <a:picLocks noChangeAspect="1" noChangeArrowheads="1"/>
          </p:cNvPicPr>
          <p:nvPr/>
        </p:nvPicPr>
        <p:blipFill>
          <a:blip r:embed="rId3" cstate="print"/>
          <a:srcRect/>
          <a:stretch>
            <a:fillRect/>
          </a:stretch>
        </p:blipFill>
        <p:spPr bwMode="auto">
          <a:xfrm>
            <a:off x="3131840" y="-243408"/>
            <a:ext cx="2476500" cy="2162175"/>
          </a:xfrm>
          <a:prstGeom prst="rect">
            <a:avLst/>
          </a:prstGeom>
          <a:noFill/>
        </p:spPr>
      </p:pic>
    </p:spTree>
  </p:cSld>
  <p:clrMapOvr>
    <a:masterClrMapping/>
  </p:clrMapOvr>
  <p:transition advTm="20922"/>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3573016"/>
            <a:ext cx="8147248" cy="2553147"/>
          </a:xfrm>
        </p:spPr>
        <p:txBody>
          <a:bodyPr>
            <a:normAutofit fontScale="85000" lnSpcReduction="20000"/>
          </a:bodyPr>
          <a:lstStyle/>
          <a:p>
            <a:r>
              <a:rPr lang="en-US" b="1" dirty="0" smtClean="0">
                <a:solidFill>
                  <a:schemeClr val="accent2">
                    <a:lumMod val="60000"/>
                    <a:lumOff val="40000"/>
                  </a:schemeClr>
                </a:solidFill>
              </a:rPr>
              <a:t>The London Eye</a:t>
            </a:r>
            <a:endParaRPr lang="en-US" dirty="0" smtClean="0">
              <a:solidFill>
                <a:schemeClr val="accent2">
                  <a:lumMod val="60000"/>
                  <a:lumOff val="40000"/>
                </a:schemeClr>
              </a:solidFill>
            </a:endParaRPr>
          </a:p>
          <a:p>
            <a:r>
              <a:rPr lang="en-US" dirty="0" smtClean="0">
                <a:solidFill>
                  <a:schemeClr val="accent2">
                    <a:lumMod val="75000"/>
                  </a:schemeClr>
                </a:solidFill>
              </a:rPr>
              <a:t>The London Eye is the major feature of London’s skyline. It consists of thirty-two capsules each holding up twenty-five people. For breathtaking experience and unforgettable view of more than fifty London’s famous landmarks you have just to climb aboard and take a thirty minute ‘excursion’.</a:t>
            </a:r>
          </a:p>
          <a:p>
            <a:endParaRPr lang="ru-RU" dirty="0"/>
          </a:p>
        </p:txBody>
      </p:sp>
      <p:pic>
        <p:nvPicPr>
          <p:cNvPr id="3074" name="Picture 2" descr="C:\Users\Senia\Desktop\31.jpg"/>
          <p:cNvPicPr>
            <a:picLocks noChangeAspect="1" noChangeArrowheads="1"/>
          </p:cNvPicPr>
          <p:nvPr/>
        </p:nvPicPr>
        <p:blipFill>
          <a:blip r:embed="rId2" cstate="print"/>
          <a:srcRect/>
          <a:stretch>
            <a:fillRect/>
          </a:stretch>
        </p:blipFill>
        <p:spPr bwMode="auto">
          <a:xfrm>
            <a:off x="251520" y="188640"/>
            <a:ext cx="8604448" cy="3048000"/>
          </a:xfrm>
          <a:prstGeom prst="rect">
            <a:avLst/>
          </a:prstGeom>
          <a:noFill/>
        </p:spPr>
      </p:pic>
    </p:spTree>
  </p:cSld>
  <p:clrMapOvr>
    <a:masterClrMapping/>
  </p:clrMapOvr>
  <p:transition advTm="1503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0" y="4941168"/>
            <a:ext cx="8892480" cy="1717651"/>
          </a:xfrm>
        </p:spPr>
        <p:txBody>
          <a:bodyPr>
            <a:normAutofit fontScale="62500" lnSpcReduction="20000"/>
          </a:bodyPr>
          <a:lstStyle/>
          <a:p>
            <a:r>
              <a:rPr lang="en-US" b="1" dirty="0" smtClean="0">
                <a:solidFill>
                  <a:srgbClr val="FF99CC"/>
                </a:solidFill>
              </a:rPr>
              <a:t>Westminster Abbey</a:t>
            </a:r>
            <a:endParaRPr lang="en-US" dirty="0" smtClean="0">
              <a:solidFill>
                <a:srgbClr val="FF99CC"/>
              </a:solidFill>
            </a:endParaRPr>
          </a:p>
          <a:p>
            <a:r>
              <a:rPr lang="en-US" dirty="0" smtClean="0">
                <a:solidFill>
                  <a:srgbClr val="99CCFF"/>
                </a:solidFill>
              </a:rPr>
              <a:t>Westminster Abbey also knows as Collegiate Church of St. Peter is a Gothic church on the scale of a cathedral. Westminster Abbey has been the traditional place of coronation and burial for English monarchs for a long time. Today it is still used for the celebration of great events in the country’s history and for regular worship.</a:t>
            </a:r>
          </a:p>
          <a:p>
            <a:endParaRPr lang="ru-RU" dirty="0"/>
          </a:p>
        </p:txBody>
      </p:sp>
      <p:pic>
        <p:nvPicPr>
          <p:cNvPr id="4098" name="Picture 2" descr="C:\Users\Senia\Desktop\img14.jpg"/>
          <p:cNvPicPr>
            <a:picLocks noChangeAspect="1" noChangeArrowheads="1"/>
          </p:cNvPicPr>
          <p:nvPr/>
        </p:nvPicPr>
        <p:blipFill>
          <a:blip r:embed="rId2" cstate="print"/>
          <a:srcRect/>
          <a:stretch>
            <a:fillRect/>
          </a:stretch>
        </p:blipFill>
        <p:spPr bwMode="auto">
          <a:xfrm>
            <a:off x="0" y="-171400"/>
            <a:ext cx="5322168" cy="4225652"/>
          </a:xfrm>
          <a:prstGeom prst="rect">
            <a:avLst/>
          </a:prstGeom>
          <a:noFill/>
        </p:spPr>
      </p:pic>
      <p:pic>
        <p:nvPicPr>
          <p:cNvPr id="4099" name="Picture 3" descr="C:\Users\Senia\Desktop\most-beautiful-monasteries-4.jpg"/>
          <p:cNvPicPr>
            <a:picLocks noChangeAspect="1" noChangeArrowheads="1"/>
          </p:cNvPicPr>
          <p:nvPr/>
        </p:nvPicPr>
        <p:blipFill>
          <a:blip r:embed="rId3" cstate="print"/>
          <a:srcRect/>
          <a:stretch>
            <a:fillRect/>
          </a:stretch>
        </p:blipFill>
        <p:spPr bwMode="auto">
          <a:xfrm>
            <a:off x="4283968" y="1816632"/>
            <a:ext cx="4860032" cy="3368927"/>
          </a:xfrm>
          <a:prstGeom prst="rect">
            <a:avLst/>
          </a:prstGeom>
          <a:noFill/>
        </p:spPr>
      </p:pic>
    </p:spTree>
  </p:cSld>
  <p:clrMapOvr>
    <a:masterClrMapping/>
  </p:clrMapOvr>
  <p:transition advTm="1493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16000">
              <a:srgbClr val="00CCCC"/>
            </a:gs>
            <a:gs pos="47000">
              <a:srgbClr val="9999FF"/>
            </a:gs>
            <a:gs pos="60001">
              <a:srgbClr val="2E6792"/>
            </a:gs>
            <a:gs pos="71001">
              <a:srgbClr val="3333CC"/>
            </a:gs>
            <a:gs pos="81000">
              <a:srgbClr val="1170FF"/>
            </a:gs>
            <a:gs pos="100000">
              <a:srgbClr val="006699"/>
            </a:gs>
          </a:gsLst>
          <a:lin ang="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23528" y="260648"/>
            <a:ext cx="8363272" cy="1684784"/>
          </a:xfrm>
        </p:spPr>
        <p:txBody>
          <a:bodyPr>
            <a:normAutofit fontScale="62500" lnSpcReduction="20000"/>
          </a:bodyPr>
          <a:lstStyle/>
          <a:p>
            <a:r>
              <a:rPr lang="en-US" b="1" dirty="0" smtClean="0"/>
              <a:t>Tower of London</a:t>
            </a:r>
            <a:endParaRPr lang="en-US" dirty="0" smtClean="0"/>
          </a:p>
          <a:p>
            <a:r>
              <a:rPr lang="en-US" dirty="0" smtClean="0"/>
              <a:t>The greatest Tower of London is one of the world’s most famous buildings. This building with 900-years history was previously a royal palace, execution place, prison, jewel house, arsenal and even zoo. While visiting this sight don’t forget to gaze up at the White Tower, marvel at the Crown Jewels and skulk through a medieval king’s bedchamber.</a:t>
            </a:r>
          </a:p>
          <a:p>
            <a:endParaRPr lang="ru-RU" dirty="0"/>
          </a:p>
        </p:txBody>
      </p:sp>
      <p:pic>
        <p:nvPicPr>
          <p:cNvPr id="5122" name="Picture 2" descr="C:\Users\Senia\Desktop\1362417869_0_3b54e_864e750a_xl.jpg"/>
          <p:cNvPicPr>
            <a:picLocks noChangeAspect="1" noChangeArrowheads="1"/>
          </p:cNvPicPr>
          <p:nvPr/>
        </p:nvPicPr>
        <p:blipFill>
          <a:blip r:embed="rId2" cstate="print"/>
          <a:srcRect/>
          <a:stretch>
            <a:fillRect/>
          </a:stretch>
        </p:blipFill>
        <p:spPr bwMode="auto">
          <a:xfrm>
            <a:off x="3959424" y="3510975"/>
            <a:ext cx="5184576" cy="3347025"/>
          </a:xfrm>
          <a:prstGeom prst="rect">
            <a:avLst/>
          </a:prstGeom>
          <a:noFill/>
        </p:spPr>
      </p:pic>
      <p:pic>
        <p:nvPicPr>
          <p:cNvPr id="5123" name="Picture 3" descr="C:\Users\Senia\Desktop\50f5f63bea966.jpg"/>
          <p:cNvPicPr>
            <a:picLocks noChangeAspect="1" noChangeArrowheads="1"/>
          </p:cNvPicPr>
          <p:nvPr/>
        </p:nvPicPr>
        <p:blipFill>
          <a:blip r:embed="rId3" cstate="print"/>
          <a:srcRect/>
          <a:stretch>
            <a:fillRect/>
          </a:stretch>
        </p:blipFill>
        <p:spPr bwMode="auto">
          <a:xfrm>
            <a:off x="0" y="1916832"/>
            <a:ext cx="4525010" cy="3393758"/>
          </a:xfrm>
          <a:prstGeom prst="rect">
            <a:avLst/>
          </a:prstGeom>
          <a:noFill/>
        </p:spPr>
      </p:pic>
    </p:spTree>
  </p:cSld>
  <p:clrMapOvr>
    <a:masterClrMapping/>
  </p:clrMapOvr>
  <p:transition advTm="1003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251520" y="4149080"/>
            <a:ext cx="8496944" cy="1977083"/>
          </a:xfrm>
        </p:spPr>
        <p:txBody>
          <a:bodyPr>
            <a:normAutofit fontScale="62500" lnSpcReduction="20000"/>
          </a:bodyPr>
          <a:lstStyle/>
          <a:p>
            <a:r>
              <a:rPr lang="en-US" b="1" dirty="0" smtClean="0">
                <a:solidFill>
                  <a:srgbClr val="FFFF99"/>
                </a:solidFill>
              </a:rPr>
              <a:t>The British Museum</a:t>
            </a:r>
            <a:endParaRPr lang="en-US" dirty="0" smtClean="0">
              <a:solidFill>
                <a:srgbClr val="FFFF99"/>
              </a:solidFill>
            </a:endParaRPr>
          </a:p>
          <a:p>
            <a:r>
              <a:rPr lang="en-US" dirty="0" smtClean="0">
                <a:solidFill>
                  <a:srgbClr val="FFFF66"/>
                </a:solidFill>
              </a:rPr>
              <a:t>The British Museum is one of the most famous museums in the world with the richest collections. It exhibits man works from all over the world from prehistoric period to modern times. The most famous exhibits of the British Museum are the Parthenon Sculptures, the Rosetta Stone, the mummies of Ancient Egypt. The entry to the museum is free but for several special exhibitions you need tickets.</a:t>
            </a:r>
          </a:p>
          <a:p>
            <a:endParaRPr lang="ru-RU" dirty="0"/>
          </a:p>
        </p:txBody>
      </p:sp>
      <p:pic>
        <p:nvPicPr>
          <p:cNvPr id="6146" name="Picture 2" descr="C:\Users\Senia\Desktop\British-Museum.jpg"/>
          <p:cNvPicPr>
            <a:picLocks noChangeAspect="1" noChangeArrowheads="1"/>
          </p:cNvPicPr>
          <p:nvPr/>
        </p:nvPicPr>
        <p:blipFill>
          <a:blip r:embed="rId2" cstate="print"/>
          <a:srcRect/>
          <a:stretch>
            <a:fillRect/>
          </a:stretch>
        </p:blipFill>
        <p:spPr bwMode="auto">
          <a:xfrm>
            <a:off x="323528" y="0"/>
            <a:ext cx="8441704" cy="3960440"/>
          </a:xfrm>
          <a:prstGeom prst="rect">
            <a:avLst/>
          </a:prstGeom>
          <a:noFill/>
        </p:spPr>
      </p:pic>
    </p:spTree>
  </p:cSld>
  <p:clrMapOvr>
    <a:masterClrMapping/>
  </p:clrMapOvr>
  <p:transition advTm="8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4492277"/>
            <a:ext cx="8229600" cy="2365723"/>
          </a:xfrm>
        </p:spPr>
        <p:txBody>
          <a:bodyPr>
            <a:normAutofit fontScale="77500" lnSpcReduction="20000"/>
          </a:bodyPr>
          <a:lstStyle/>
          <a:p>
            <a:r>
              <a:rPr lang="en-US" dirty="0" smtClean="0">
                <a:solidFill>
                  <a:srgbClr val="FF5050"/>
                </a:solidFill>
                <a:effectLst>
                  <a:outerShdw blurRad="38100" dist="38100" dir="2700000" algn="tl">
                    <a:srgbClr val="000000">
                      <a:alpha val="43137"/>
                    </a:srgbClr>
                  </a:outerShdw>
                </a:effectLst>
              </a:rPr>
              <a:t>The Royal Observatory, Greenwich</a:t>
            </a:r>
          </a:p>
          <a:p>
            <a:r>
              <a:rPr lang="en-US" dirty="0" smtClean="0">
                <a:solidFill>
                  <a:srgbClr val="FF5050"/>
                </a:solidFill>
                <a:effectLst>
                  <a:outerShdw blurRad="38100" dist="38100" dir="2700000" algn="tl">
                    <a:srgbClr val="000000">
                      <a:alpha val="43137"/>
                    </a:srgbClr>
                  </a:outerShdw>
                </a:effectLst>
              </a:rPr>
              <a:t>It is situated 10 miles outside London on a hill above the River Thames. The Observatory contains telescopes and displays about astronomy, including Halley's Comet and Black Holes. There is a video theatre and a souvenir shop. Picnic in Greenwich Park. You can take a river boat to Greenwich from Westminster Bridge</a:t>
            </a:r>
            <a:r>
              <a:rPr lang="en-US" dirty="0" smtClean="0">
                <a:solidFill>
                  <a:srgbClr val="FF5050"/>
                </a:solidFill>
              </a:rPr>
              <a:t>.</a:t>
            </a:r>
          </a:p>
          <a:p>
            <a:endParaRPr lang="ru-RU" dirty="0"/>
          </a:p>
        </p:txBody>
      </p:sp>
      <p:pic>
        <p:nvPicPr>
          <p:cNvPr id="7170" name="Picture 2" descr="C:\Users\Senia\Desktop\royal_observatory_003.jpg"/>
          <p:cNvPicPr>
            <a:picLocks noChangeAspect="1" noChangeArrowheads="1"/>
          </p:cNvPicPr>
          <p:nvPr/>
        </p:nvPicPr>
        <p:blipFill>
          <a:blip r:embed="rId2" cstate="print"/>
          <a:srcRect/>
          <a:stretch>
            <a:fillRect/>
          </a:stretch>
        </p:blipFill>
        <p:spPr bwMode="auto">
          <a:xfrm>
            <a:off x="0" y="260648"/>
            <a:ext cx="9144000" cy="4032448"/>
          </a:xfrm>
          <a:prstGeom prst="rect">
            <a:avLst/>
          </a:prstGeom>
          <a:noFill/>
        </p:spPr>
      </p:pic>
    </p:spTree>
  </p:cSld>
  <p:clrMapOvr>
    <a:masterClrMapping/>
  </p:clrMapOvr>
  <p:transition advTm="12156"/>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4304853"/>
            <a:ext cx="8686800" cy="2553147"/>
          </a:xfrm>
        </p:spPr>
        <p:txBody>
          <a:bodyPr>
            <a:normAutofit fontScale="85000" lnSpcReduction="20000"/>
          </a:bodyPr>
          <a:lstStyle/>
          <a:p>
            <a:r>
              <a:rPr lang="en-US" b="1" dirty="0" smtClean="0">
                <a:solidFill>
                  <a:srgbClr val="660033"/>
                </a:solidFill>
              </a:rPr>
              <a:t>The Houses of Parliament</a:t>
            </a:r>
            <a:endParaRPr lang="en-US" dirty="0" smtClean="0">
              <a:solidFill>
                <a:srgbClr val="660033"/>
              </a:solidFill>
            </a:endParaRPr>
          </a:p>
          <a:p>
            <a:r>
              <a:rPr lang="en-US" dirty="0" smtClean="0">
                <a:solidFill>
                  <a:srgbClr val="FFFF00"/>
                </a:solidFill>
              </a:rPr>
              <a:t>Its official name is the Palace of Westminster. Most of the building was built in 1840 after the fire of 1834 destroyed the old palace. At the north end of the building, by Westminster Bridge, there is the famous clock tower, Big Ben. In fact Big Ben is really the name of the bell in the tower, not of the clock.</a:t>
            </a:r>
          </a:p>
          <a:p>
            <a:endParaRPr lang="ru-RU" dirty="0"/>
          </a:p>
        </p:txBody>
      </p:sp>
      <p:pic>
        <p:nvPicPr>
          <p:cNvPr id="8194" name="Picture 2" descr="C:\Users\Senia\Desktop\1453209457407201354361806263083.jpg"/>
          <p:cNvPicPr>
            <a:picLocks noChangeAspect="1" noChangeArrowheads="1"/>
          </p:cNvPicPr>
          <p:nvPr/>
        </p:nvPicPr>
        <p:blipFill>
          <a:blip r:embed="rId3" cstate="print"/>
          <a:srcRect/>
          <a:stretch>
            <a:fillRect/>
          </a:stretch>
        </p:blipFill>
        <p:spPr bwMode="auto">
          <a:xfrm>
            <a:off x="0" y="0"/>
            <a:ext cx="4754091" cy="3771042"/>
          </a:xfrm>
          <a:prstGeom prst="rect">
            <a:avLst/>
          </a:prstGeom>
          <a:noFill/>
        </p:spPr>
      </p:pic>
      <p:pic>
        <p:nvPicPr>
          <p:cNvPr id="8195" name="Picture 3" descr="C:\Users\Senia\Desktop\zdanie-parlamenta---vestminsterskii-dvorets_sovet_1_w600.jpg"/>
          <p:cNvPicPr>
            <a:picLocks noChangeAspect="1" noChangeArrowheads="1"/>
          </p:cNvPicPr>
          <p:nvPr/>
        </p:nvPicPr>
        <p:blipFill>
          <a:blip r:embed="rId4" cstate="print"/>
          <a:srcRect/>
          <a:stretch>
            <a:fillRect/>
          </a:stretch>
        </p:blipFill>
        <p:spPr bwMode="auto">
          <a:xfrm>
            <a:off x="4687487" y="0"/>
            <a:ext cx="4456513" cy="4509120"/>
          </a:xfrm>
          <a:prstGeom prst="rect">
            <a:avLst/>
          </a:prstGeom>
          <a:noFill/>
        </p:spPr>
      </p:pic>
    </p:spTree>
  </p:cSld>
  <p:clrMapOvr>
    <a:masterClrMapping/>
  </p:clrMapOvr>
  <p:transition advTm="12438"/>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25144" y="836712"/>
            <a:ext cx="4618856" cy="2625155"/>
          </a:xfrm>
        </p:spPr>
        <p:txBody>
          <a:bodyPr>
            <a:normAutofit fontScale="62500" lnSpcReduction="20000"/>
          </a:bodyPr>
          <a:lstStyle/>
          <a:p>
            <a:r>
              <a:rPr lang="en-US" b="1" dirty="0" smtClean="0">
                <a:solidFill>
                  <a:srgbClr val="663300"/>
                </a:solidFill>
              </a:rPr>
              <a:t>The Natural Museum</a:t>
            </a:r>
            <a:endParaRPr lang="en-US" dirty="0" smtClean="0">
              <a:solidFill>
                <a:srgbClr val="663300"/>
              </a:solidFill>
            </a:endParaRPr>
          </a:p>
          <a:p>
            <a:r>
              <a:rPr lang="en-US" dirty="0" smtClean="0">
                <a:solidFill>
                  <a:srgbClr val="FF3300"/>
                </a:solidFill>
              </a:rPr>
              <a:t>It's situated in Kensington and is one of London's greatest museums. There is a huge collection of animals and plants, including a quarter of a million butterflies, a blue whale and the famous dinosaur skeletons. There is a cafeteria, a gift shop, and a book shop.</a:t>
            </a:r>
          </a:p>
          <a:p>
            <a:endParaRPr lang="ru-RU" dirty="0"/>
          </a:p>
        </p:txBody>
      </p:sp>
      <p:pic>
        <p:nvPicPr>
          <p:cNvPr id="9218" name="Picture 2" descr="C:\Users\Senia\Desktop\800px-naturalhistorymuseuminterior01.jpg"/>
          <p:cNvPicPr>
            <a:picLocks noChangeAspect="1" noChangeArrowheads="1"/>
          </p:cNvPicPr>
          <p:nvPr/>
        </p:nvPicPr>
        <p:blipFill>
          <a:blip r:embed="rId2" cstate="print"/>
          <a:srcRect/>
          <a:stretch>
            <a:fillRect/>
          </a:stretch>
        </p:blipFill>
        <p:spPr bwMode="auto">
          <a:xfrm>
            <a:off x="-180528" y="-675456"/>
            <a:ext cx="4914189" cy="4104455"/>
          </a:xfrm>
          <a:prstGeom prst="rect">
            <a:avLst/>
          </a:prstGeom>
          <a:noFill/>
        </p:spPr>
      </p:pic>
      <p:pic>
        <p:nvPicPr>
          <p:cNvPr id="9219" name="Picture 3" descr="C:\Users\Senia\Desktop\4095853.JPG"/>
          <p:cNvPicPr>
            <a:picLocks noChangeAspect="1" noChangeArrowheads="1"/>
          </p:cNvPicPr>
          <p:nvPr/>
        </p:nvPicPr>
        <p:blipFill>
          <a:blip r:embed="rId3" cstate="print"/>
          <a:srcRect/>
          <a:stretch>
            <a:fillRect/>
          </a:stretch>
        </p:blipFill>
        <p:spPr bwMode="auto">
          <a:xfrm>
            <a:off x="4499992" y="3356992"/>
            <a:ext cx="5238750" cy="3343275"/>
          </a:xfrm>
          <a:prstGeom prst="rect">
            <a:avLst/>
          </a:prstGeom>
          <a:noFill/>
        </p:spPr>
      </p:pic>
    </p:spTree>
  </p:cSld>
  <p:clrMapOvr>
    <a:masterClrMapping/>
  </p:clrMapOvr>
  <p:transition advTm="8360"/>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541</Words>
  <Application>Microsoft Office PowerPoint</Application>
  <PresentationFormat>Экран (4:3)</PresentationFormat>
  <Paragraphs>23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London</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dc:title>
  <dc:creator>Ксения Жестерева</dc:creator>
  <cp:lastModifiedBy>Senia</cp:lastModifiedBy>
  <cp:revision>21</cp:revision>
  <dcterms:created xsi:type="dcterms:W3CDTF">2015-01-25T12:09:10Z</dcterms:created>
  <dcterms:modified xsi:type="dcterms:W3CDTF">2015-01-25T14:29:44Z</dcterms:modified>
</cp:coreProperties>
</file>