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2C4B693-8069-4174-A849-50AFD18DD75A}" type="datetimeFigureOut">
              <a:rPr lang="ru-RU" smtClean="0"/>
              <a:t>11.04.2018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0B4988-B6E8-4027-ABCD-42A96E75974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C4B693-8069-4174-A849-50AFD18DD75A}" type="datetimeFigureOut">
              <a:rPr lang="ru-RU" smtClean="0"/>
              <a:t>11.04.2018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0B4988-B6E8-4027-ABCD-42A96E75974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C4B693-8069-4174-A849-50AFD18DD75A}" type="datetimeFigureOut">
              <a:rPr lang="ru-RU" smtClean="0"/>
              <a:t>11.04.2018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0B4988-B6E8-4027-ABCD-42A96E75974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C4B693-8069-4174-A849-50AFD18DD75A}" type="datetimeFigureOut">
              <a:rPr lang="ru-RU" smtClean="0"/>
              <a:t>11.04.2018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0B4988-B6E8-4027-ABCD-42A96E75974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2C4B693-8069-4174-A849-50AFD18DD75A}" type="datetimeFigureOut">
              <a:rPr lang="ru-RU" smtClean="0"/>
              <a:t>11.04.2018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0B4988-B6E8-4027-ABCD-42A96E759746}"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2C4B693-8069-4174-A849-50AFD18DD75A}" type="datetimeFigureOut">
              <a:rPr lang="ru-RU" smtClean="0"/>
              <a:t>11.04.2018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80B4988-B6E8-4027-ABCD-42A96E75974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2C4B693-8069-4174-A849-50AFD18DD75A}" type="datetimeFigureOut">
              <a:rPr lang="ru-RU" smtClean="0"/>
              <a:t>11.04.2018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80B4988-B6E8-4027-ABCD-42A96E759746}"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2C4B693-8069-4174-A849-50AFD18DD75A}" type="datetimeFigureOut">
              <a:rPr lang="ru-RU" smtClean="0"/>
              <a:t>11.04.2018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80B4988-B6E8-4027-ABCD-42A96E75974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C4B693-8069-4174-A849-50AFD18DD75A}" type="datetimeFigureOut">
              <a:rPr lang="ru-RU" smtClean="0"/>
              <a:t>11.04.2018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80B4988-B6E8-4027-ABCD-42A96E75974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2C4B693-8069-4174-A849-50AFD18DD75A}" type="datetimeFigureOut">
              <a:rPr lang="ru-RU" smtClean="0"/>
              <a:t>11.04.2018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80B4988-B6E8-4027-ABCD-42A96E75974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2C4B693-8069-4174-A849-50AFD18DD75A}" type="datetimeFigureOut">
              <a:rPr lang="ru-RU" smtClean="0"/>
              <a:t>11.04.2018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80B4988-B6E8-4027-ABCD-42A96E759746}"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4B693-8069-4174-A849-50AFD18DD75A}" type="datetimeFigureOut">
              <a:rPr lang="ru-RU" smtClean="0"/>
              <a:t>11.04.2018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0B4988-B6E8-4027-ABCD-42A96E75974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100000">
              <a:srgbClr val="FF0000">
                <a:alpha val="47000"/>
              </a:srgb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en-US" b="1" dirty="0" smtClean="0"/>
              <a:t>RED BOOK </a:t>
            </a:r>
            <a:r>
              <a:rPr lang="ru-RU" b="1" dirty="0" smtClean="0"/>
              <a:t>:</a:t>
            </a:r>
            <a:br>
              <a:rPr lang="ru-RU" b="1" dirty="0" smtClean="0"/>
            </a:br>
            <a:r>
              <a:rPr lang="en-US" b="1" dirty="0" smtClean="0"/>
              <a:t>animals and plants </a:t>
            </a:r>
            <a:endParaRPr lang="ru-RU" b="1" dirty="0"/>
          </a:p>
        </p:txBody>
      </p:sp>
      <p:pic>
        <p:nvPicPr>
          <p:cNvPr id="7" name="Содержимое 6" descr="5d34d7d602b0a83b2004cd15b28db8e5.jpg"/>
          <p:cNvPicPr>
            <a:picLocks noGrp="1" noChangeAspect="1"/>
          </p:cNvPicPr>
          <p:nvPr>
            <p:ph sz="half" idx="1"/>
          </p:nvPr>
        </p:nvPicPr>
        <p:blipFill>
          <a:blip r:embed="rId2" cstate="print"/>
          <a:stretch>
            <a:fillRect/>
          </a:stretch>
        </p:blipFill>
        <p:spPr>
          <a:xfrm>
            <a:off x="285720" y="2143116"/>
            <a:ext cx="4038600" cy="2692400"/>
          </a:xfrm>
        </p:spPr>
      </p:pic>
      <p:pic>
        <p:nvPicPr>
          <p:cNvPr id="8" name="Содержимое 7" descr="maxresdefault.jpg"/>
          <p:cNvPicPr>
            <a:picLocks noGrp="1" noChangeAspect="1"/>
          </p:cNvPicPr>
          <p:nvPr>
            <p:ph sz="half" idx="2"/>
          </p:nvPr>
        </p:nvPicPr>
        <p:blipFill>
          <a:blip r:embed="rId3"/>
          <a:stretch>
            <a:fillRect/>
          </a:stretch>
        </p:blipFill>
        <p:spPr>
          <a:xfrm>
            <a:off x="4846778" y="2143647"/>
            <a:ext cx="4038600" cy="2714643"/>
          </a:xfrm>
        </p:spPr>
      </p:pic>
      <p:sp>
        <p:nvSpPr>
          <p:cNvPr id="9" name="TextBox 8"/>
          <p:cNvSpPr txBox="1"/>
          <p:nvPr/>
        </p:nvSpPr>
        <p:spPr>
          <a:xfrm>
            <a:off x="1643042" y="6143644"/>
            <a:ext cx="5715040" cy="369332"/>
          </a:xfrm>
          <a:prstGeom prst="rect">
            <a:avLst/>
          </a:prstGeom>
          <a:noFill/>
        </p:spPr>
        <p:txBody>
          <a:bodyPr wrap="square" rtlCol="0">
            <a:spAutoFit/>
          </a:bodyPr>
          <a:lstStyle/>
          <a:p>
            <a:r>
              <a:rPr lang="en-US" dirty="0" smtClean="0"/>
              <a:t>Authors: </a:t>
            </a:r>
            <a:r>
              <a:rPr lang="en-US" dirty="0" err="1" smtClean="0"/>
              <a:t>Timofey</a:t>
            </a:r>
            <a:r>
              <a:rPr lang="en-US" dirty="0" smtClean="0"/>
              <a:t> Rodin, Sergey </a:t>
            </a:r>
            <a:r>
              <a:rPr lang="en-US" dirty="0" err="1" smtClean="0"/>
              <a:t>Kirsanov</a:t>
            </a:r>
            <a:r>
              <a:rPr lang="en-US" dirty="0" smtClean="0"/>
              <a:t>, </a:t>
            </a:r>
            <a:r>
              <a:rPr lang="en-US" dirty="0" err="1" smtClean="0"/>
              <a:t>Timofey</a:t>
            </a:r>
            <a:r>
              <a:rPr lang="en-US" dirty="0" smtClean="0"/>
              <a:t> </a:t>
            </a:r>
            <a:r>
              <a:rPr lang="en-US" dirty="0" err="1" smtClean="0"/>
              <a:t>Gurtovoy</a:t>
            </a:r>
            <a:endParaRPr lang="ru-RU"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000" fill="hold"/>
                                        <p:tgtEl>
                                          <p:spTgt spid="8"/>
                                        </p:tgtEl>
                                        <p:attrNameLst>
                                          <p:attrName>ppt_x</p:attrName>
                                        </p:attrNameLst>
                                      </p:cBhvr>
                                      <p:tavLst>
                                        <p:tav tm="0">
                                          <p:val>
                                            <p:strVal val="1+#ppt_w/2"/>
                                          </p:val>
                                        </p:tav>
                                        <p:tav tm="100000">
                                          <p:val>
                                            <p:strVal val="#ppt_x"/>
                                          </p:val>
                                        </p:tav>
                                      </p:tavLst>
                                    </p:anim>
                                    <p:anim calcmode="lin" valueType="num">
                                      <p:cBhvr additive="base">
                                        <p:cTn id="13"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0-#ppt_w/2"/>
                                          </p:val>
                                        </p:tav>
                                        <p:tav tm="100000">
                                          <p:val>
                                            <p:strVal val="#ppt_x"/>
                                          </p:val>
                                        </p:tav>
                                      </p:tavLst>
                                    </p:anim>
                                    <p:anim calcmode="lin" valueType="num">
                                      <p:cBhvr additive="base">
                                        <p:cTn id="19"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100000">
              <a:srgbClr val="FF0000">
                <a:alpha val="47000"/>
              </a:srgb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58204" cy="941372"/>
          </a:xfrm>
          <a:ln>
            <a:noFill/>
          </a:ln>
        </p:spPr>
        <p:txBody>
          <a:bodyPr>
            <a:noAutofit/>
          </a:bodyPr>
          <a:lstStyle/>
          <a:p>
            <a:pPr algn="ctr"/>
            <a:r>
              <a:rPr lang="en-US" sz="2800" u="sng" dirty="0" smtClean="0"/>
              <a:t>The Nutcracker Mongolian</a:t>
            </a:r>
            <a:endParaRPr lang="ru-RU" sz="2800" u="sng" dirty="0"/>
          </a:p>
        </p:txBody>
      </p:sp>
      <p:pic>
        <p:nvPicPr>
          <p:cNvPr id="5" name="Содержимое 4" descr="8c98bef8a301f5f75fbea75b56952e96.jpg"/>
          <p:cNvPicPr>
            <a:picLocks noGrp="1" noChangeAspect="1"/>
          </p:cNvPicPr>
          <p:nvPr>
            <p:ph idx="1"/>
          </p:nvPr>
        </p:nvPicPr>
        <p:blipFill>
          <a:blip r:embed="rId2"/>
          <a:stretch>
            <a:fillRect/>
          </a:stretch>
        </p:blipFill>
        <p:spPr>
          <a:xfrm>
            <a:off x="3575050" y="1500174"/>
            <a:ext cx="5111750" cy="4595239"/>
          </a:xfrm>
        </p:spPr>
      </p:pic>
      <p:sp>
        <p:nvSpPr>
          <p:cNvPr id="4" name="Текст 3"/>
          <p:cNvSpPr>
            <a:spLocks noGrp="1"/>
          </p:cNvSpPr>
          <p:nvPr>
            <p:ph type="body" sz="half" idx="2"/>
          </p:nvPr>
        </p:nvSpPr>
        <p:spPr/>
        <p:txBody>
          <a:bodyPr>
            <a:normAutofit/>
          </a:bodyPr>
          <a:lstStyle/>
          <a:p>
            <a:pPr algn="ctr"/>
            <a:r>
              <a:rPr lang="en-US" sz="2800" dirty="0" smtClean="0"/>
              <a:t>Mongolian hazelnut-belongs to the category of specially protected plants. Externally, it is a semicircle, which grows no more than half a meter in length.</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2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100000">
              <a:srgbClr val="FF0000">
                <a:alpha val="47000"/>
              </a:srgb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186766" cy="727058"/>
          </a:xfrm>
        </p:spPr>
        <p:txBody>
          <a:bodyPr>
            <a:normAutofit/>
          </a:bodyPr>
          <a:lstStyle/>
          <a:p>
            <a:pPr algn="ctr"/>
            <a:r>
              <a:rPr lang="en-US" sz="3600" u="sng" dirty="0" smtClean="0"/>
              <a:t>Cotoneaster </a:t>
            </a:r>
            <a:r>
              <a:rPr lang="en-US" sz="3600" u="sng" dirty="0" err="1" smtClean="0"/>
              <a:t>Kinopanorama</a:t>
            </a:r>
            <a:endParaRPr lang="ru-RU" sz="3600" u="sng" dirty="0"/>
          </a:p>
        </p:txBody>
      </p:sp>
      <p:pic>
        <p:nvPicPr>
          <p:cNvPr id="5" name="Содержимое 4" descr="Kizilnik-mnogotsvetkovyiy.jpg"/>
          <p:cNvPicPr>
            <a:picLocks noGrp="1" noChangeAspect="1"/>
          </p:cNvPicPr>
          <p:nvPr>
            <p:ph idx="1"/>
          </p:nvPr>
        </p:nvPicPr>
        <p:blipFill>
          <a:blip r:embed="rId2" cstate="print"/>
          <a:stretch>
            <a:fillRect/>
          </a:stretch>
        </p:blipFill>
        <p:spPr>
          <a:xfrm>
            <a:off x="3575050" y="1698355"/>
            <a:ext cx="5111750" cy="3002502"/>
          </a:xfrm>
        </p:spPr>
      </p:pic>
      <p:sp>
        <p:nvSpPr>
          <p:cNvPr id="4" name="Текст 3"/>
          <p:cNvSpPr>
            <a:spLocks noGrp="1"/>
          </p:cNvSpPr>
          <p:nvPr>
            <p:ph type="body" sz="half" idx="2"/>
          </p:nvPr>
        </p:nvSpPr>
        <p:spPr/>
        <p:txBody>
          <a:bodyPr>
            <a:noAutofit/>
          </a:bodyPr>
          <a:lstStyle/>
          <a:p>
            <a:pPr algn="ctr"/>
            <a:r>
              <a:rPr lang="en-US" sz="2800" dirty="0" smtClean="0"/>
              <a:t>Deciduous shrub up to 1 m tall. or pressed to the ground the trees were growing. Life expectancy is several decades. Vegetative mobility is extremely weak. Dominated by seed regeneration.</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2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100000">
              <a:srgbClr val="FF0000">
                <a:alpha val="47000"/>
              </a:srgb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6226196"/>
          </a:xfrm>
        </p:spPr>
        <p:txBody>
          <a:bodyPr/>
          <a:lstStyle/>
          <a:p>
            <a:r>
              <a:rPr lang="en-US" b="1" dirty="0" smtClean="0"/>
              <a:t>Thank you for listening</a:t>
            </a:r>
            <a:r>
              <a:rPr lang="ru-RU" dirty="0" smtClean="0"/>
              <a:t>!</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100000">
              <a:srgbClr val="FF0000">
                <a:alpha val="47000"/>
              </a:srgb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u="sng" dirty="0" smtClean="0"/>
              <a:t>Animals in the red book</a:t>
            </a:r>
            <a:endParaRPr lang="ru-RU" b="1" u="sng" dirty="0"/>
          </a:p>
        </p:txBody>
      </p:sp>
      <p:pic>
        <p:nvPicPr>
          <p:cNvPr id="5" name="Содержимое 4" descr="1447326070_11.jpg"/>
          <p:cNvPicPr>
            <a:picLocks noGrp="1" noChangeAspect="1"/>
          </p:cNvPicPr>
          <p:nvPr>
            <p:ph sz="half" idx="1"/>
          </p:nvPr>
        </p:nvPicPr>
        <p:blipFill>
          <a:blip r:embed="rId2"/>
          <a:stretch>
            <a:fillRect/>
          </a:stretch>
        </p:blipFill>
        <p:spPr>
          <a:xfrm>
            <a:off x="457200" y="2522029"/>
            <a:ext cx="4038600" cy="2682304"/>
          </a:xfrm>
        </p:spPr>
      </p:pic>
      <p:pic>
        <p:nvPicPr>
          <p:cNvPr id="6" name="Содержимое 5" descr="altajskij-gornyj-baran.jpg"/>
          <p:cNvPicPr>
            <a:picLocks noGrp="1" noChangeAspect="1"/>
          </p:cNvPicPr>
          <p:nvPr>
            <p:ph sz="half" idx="2"/>
          </p:nvPr>
        </p:nvPicPr>
        <p:blipFill>
          <a:blip r:embed="rId3"/>
          <a:stretch>
            <a:fillRect/>
          </a:stretch>
        </p:blipFill>
        <p:spPr>
          <a:xfrm>
            <a:off x="4648200" y="2516324"/>
            <a:ext cx="4038600" cy="2693715"/>
          </a:xfr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0-#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1+#ppt_w/2"/>
                                          </p:val>
                                        </p:tav>
                                        <p:tav tm="100000">
                                          <p:val>
                                            <p:strVal val="#ppt_x"/>
                                          </p:val>
                                        </p:tav>
                                      </p:tavLst>
                                    </p:anim>
                                    <p:anim calcmode="lin" valueType="num">
                                      <p:cBhvr additive="base">
                                        <p:cTn id="20"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100000">
              <a:srgbClr val="FF0000">
                <a:alpha val="47000"/>
              </a:srgb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3050"/>
            <a:ext cx="8115328" cy="512744"/>
          </a:xfrm>
        </p:spPr>
        <p:txBody>
          <a:bodyPr>
            <a:noAutofit/>
          </a:bodyPr>
          <a:lstStyle/>
          <a:p>
            <a:pPr algn="ctr"/>
            <a:r>
              <a:rPr lang="en-US" sz="4000" u="sng" dirty="0" smtClean="0"/>
              <a:t>Amur tiger</a:t>
            </a:r>
            <a:endParaRPr lang="ru-RU" sz="4000" u="sng" dirty="0"/>
          </a:p>
        </p:txBody>
      </p:sp>
      <p:pic>
        <p:nvPicPr>
          <p:cNvPr id="8" name="Содержимое 7" descr="luxfon.com-30194.jpg"/>
          <p:cNvPicPr>
            <a:picLocks noGrp="1" noChangeAspect="1"/>
          </p:cNvPicPr>
          <p:nvPr>
            <p:ph idx="1"/>
          </p:nvPr>
        </p:nvPicPr>
        <p:blipFill>
          <a:blip r:embed="rId2" cstate="print"/>
          <a:stretch>
            <a:fillRect/>
          </a:stretch>
        </p:blipFill>
        <p:spPr>
          <a:xfrm>
            <a:off x="3571868" y="1643050"/>
            <a:ext cx="5111750" cy="3208550"/>
          </a:xfrm>
        </p:spPr>
      </p:pic>
      <p:sp>
        <p:nvSpPr>
          <p:cNvPr id="7" name="Текст 6"/>
          <p:cNvSpPr>
            <a:spLocks noGrp="1"/>
          </p:cNvSpPr>
          <p:nvPr>
            <p:ph type="body" sz="half" idx="2"/>
          </p:nvPr>
        </p:nvSpPr>
        <p:spPr>
          <a:xfrm>
            <a:off x="457200" y="785794"/>
            <a:ext cx="3008313" cy="5340369"/>
          </a:xfrm>
        </p:spPr>
        <p:txBody>
          <a:bodyPr>
            <a:noAutofit/>
          </a:bodyPr>
          <a:lstStyle/>
          <a:p>
            <a:pPr algn="ctr"/>
            <a:r>
              <a:rPr lang="en-US" sz="2400" dirty="0" smtClean="0"/>
              <a:t>Amur tiger. Speaking of this far Eastern king of animals, living in the </a:t>
            </a:r>
            <a:r>
              <a:rPr lang="en-US" sz="2400" dirty="0" err="1" smtClean="0"/>
              <a:t>Ussuri</a:t>
            </a:r>
            <a:r>
              <a:rPr lang="en-US" sz="2400" dirty="0" smtClean="0"/>
              <a:t> forest, it should be noted that among the animals of the red Book of Russia a lot of names of representatives of feline. Amur tiger is the largest and the only species of tiger that has mastered life among the crystal-white snow and low temperatures.</a:t>
            </a:r>
            <a:endParaRPr lang="ru-RU" sz="2400"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100000">
              <a:srgbClr val="FF0000">
                <a:alpha val="47000"/>
              </a:srgb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072494" cy="857256"/>
          </a:xfrm>
        </p:spPr>
        <p:txBody>
          <a:bodyPr>
            <a:noAutofit/>
          </a:bodyPr>
          <a:lstStyle/>
          <a:p>
            <a:pPr algn="ctr"/>
            <a:r>
              <a:rPr lang="en-US" sz="3200" u="sng" dirty="0" smtClean="0"/>
              <a:t>Altai mountain sheep</a:t>
            </a:r>
            <a:endParaRPr lang="ru-RU" sz="3200" u="sng" dirty="0"/>
          </a:p>
        </p:txBody>
      </p:sp>
      <p:pic>
        <p:nvPicPr>
          <p:cNvPr id="5" name="Содержимое 4" descr="Altajskij-gornyj-baran3.jpg"/>
          <p:cNvPicPr>
            <a:picLocks noGrp="1" noChangeAspect="1"/>
          </p:cNvPicPr>
          <p:nvPr>
            <p:ph idx="1"/>
          </p:nvPr>
        </p:nvPicPr>
        <p:blipFill>
          <a:blip r:embed="rId2"/>
          <a:stretch>
            <a:fillRect/>
          </a:stretch>
        </p:blipFill>
        <p:spPr>
          <a:xfrm>
            <a:off x="3575050" y="1493255"/>
            <a:ext cx="5111750" cy="3412702"/>
          </a:xfrm>
        </p:spPr>
      </p:pic>
      <p:sp>
        <p:nvSpPr>
          <p:cNvPr id="4" name="Текст 3"/>
          <p:cNvSpPr>
            <a:spLocks noGrp="1"/>
          </p:cNvSpPr>
          <p:nvPr>
            <p:ph type="body" sz="half" idx="2"/>
          </p:nvPr>
        </p:nvSpPr>
        <p:spPr/>
        <p:txBody>
          <a:bodyPr>
            <a:normAutofit/>
          </a:bodyPr>
          <a:lstStyle/>
          <a:p>
            <a:pPr algn="ctr"/>
            <a:r>
              <a:rPr lang="en-US" sz="3200" dirty="0" smtClean="0"/>
              <a:t>Altai mountain sheep is the owner of the largest horns of all representatives of the genus</a:t>
            </a:r>
            <a:endParaRPr lang="ru-RU" sz="32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2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ppt_x"/>
                                          </p:val>
                                        </p:tav>
                                        <p:tav tm="100000">
                                          <p:val>
                                            <p:strVal val="#ppt_x"/>
                                          </p:val>
                                        </p:tav>
                                      </p:tavLst>
                                    </p:anim>
                                    <p:anim calcmode="lin" valueType="num">
                                      <p:cBhvr additive="base">
                                        <p:cTn id="20"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100000">
              <a:srgbClr val="FF0000">
                <a:alpha val="47000"/>
              </a:srgb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58204" cy="869934"/>
          </a:xfrm>
        </p:spPr>
        <p:txBody>
          <a:bodyPr>
            <a:noAutofit/>
          </a:bodyPr>
          <a:lstStyle/>
          <a:p>
            <a:pPr algn="ctr"/>
            <a:r>
              <a:rPr lang="en-US" sz="3600" u="sng" dirty="0" smtClean="0"/>
              <a:t>Amur Steppe Horus</a:t>
            </a:r>
            <a:endParaRPr lang="ru-RU" sz="3600" u="sng" dirty="0"/>
          </a:p>
        </p:txBody>
      </p:sp>
      <p:pic>
        <p:nvPicPr>
          <p:cNvPr id="5" name="Содержимое 4" descr="large.jpg"/>
          <p:cNvPicPr>
            <a:picLocks noGrp="1" noChangeAspect="1"/>
          </p:cNvPicPr>
          <p:nvPr>
            <p:ph idx="1"/>
          </p:nvPr>
        </p:nvPicPr>
        <p:blipFill>
          <a:blip r:embed="rId2"/>
          <a:stretch>
            <a:fillRect/>
          </a:stretch>
        </p:blipFill>
        <p:spPr>
          <a:xfrm>
            <a:off x="3643306" y="1785926"/>
            <a:ext cx="5111750" cy="3833812"/>
          </a:xfrm>
        </p:spPr>
      </p:pic>
      <p:sp>
        <p:nvSpPr>
          <p:cNvPr id="4" name="Текст 3"/>
          <p:cNvSpPr>
            <a:spLocks noGrp="1"/>
          </p:cNvSpPr>
          <p:nvPr>
            <p:ph type="body" sz="half" idx="2"/>
          </p:nvPr>
        </p:nvSpPr>
        <p:spPr/>
        <p:txBody>
          <a:bodyPr>
            <a:normAutofit/>
          </a:bodyPr>
          <a:lstStyle/>
          <a:p>
            <a:pPr algn="ctr"/>
            <a:r>
              <a:rPr lang="en-US" sz="3600" dirty="0" smtClean="0"/>
              <a:t>Amur Steppe Horus has a very low population, and since the 50s the risk of extinction is only growing.</a:t>
            </a:r>
            <a:endParaRPr lang="ru-RU" sz="36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2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100000">
              <a:srgbClr val="FF0000">
                <a:alpha val="47000"/>
              </a:srgb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329642" cy="1012810"/>
          </a:xfrm>
        </p:spPr>
        <p:txBody>
          <a:bodyPr>
            <a:normAutofit/>
          </a:bodyPr>
          <a:lstStyle/>
          <a:p>
            <a:pPr algn="ctr"/>
            <a:r>
              <a:rPr lang="en-US" sz="3600" u="sng" dirty="0" smtClean="0"/>
              <a:t>White-haired Dolphin</a:t>
            </a:r>
            <a:endParaRPr lang="ru-RU" sz="3600" u="sng" dirty="0"/>
          </a:p>
        </p:txBody>
      </p:sp>
      <p:pic>
        <p:nvPicPr>
          <p:cNvPr id="5" name="Содержимое 4" descr="kartinki24_anmals_0003.jpg"/>
          <p:cNvPicPr>
            <a:picLocks noGrp="1" noChangeAspect="1"/>
          </p:cNvPicPr>
          <p:nvPr>
            <p:ph idx="1"/>
          </p:nvPr>
        </p:nvPicPr>
        <p:blipFill>
          <a:blip r:embed="rId2" cstate="print"/>
          <a:stretch>
            <a:fillRect/>
          </a:stretch>
        </p:blipFill>
        <p:spPr>
          <a:xfrm>
            <a:off x="3575050" y="1761927"/>
            <a:ext cx="5111750" cy="3167271"/>
          </a:xfrm>
        </p:spPr>
      </p:pic>
      <p:sp>
        <p:nvSpPr>
          <p:cNvPr id="4" name="Текст 3"/>
          <p:cNvSpPr>
            <a:spLocks noGrp="1"/>
          </p:cNvSpPr>
          <p:nvPr>
            <p:ph type="body" sz="half" idx="2"/>
          </p:nvPr>
        </p:nvSpPr>
        <p:spPr/>
        <p:txBody>
          <a:bodyPr>
            <a:noAutofit/>
          </a:bodyPr>
          <a:lstStyle/>
          <a:p>
            <a:pPr algn="ctr"/>
            <a:r>
              <a:rPr lang="en-US" sz="2800" dirty="0" smtClean="0"/>
              <a:t>White-haired Dolphin. The main difference between the Atlantic white-haired Dolphin is a large white or beige spot, starting on both sides of the dorsal fin and stretching along the entire body.</a:t>
            </a:r>
            <a:endParaRPr lang="ru-RU" sz="28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2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100000">
              <a:srgbClr val="FF0000">
                <a:alpha val="47000"/>
              </a:srgb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u="sng" dirty="0" smtClean="0"/>
              <a:t>Plants in the red book</a:t>
            </a:r>
            <a:endParaRPr lang="ru-RU" b="1" u="sng" dirty="0"/>
          </a:p>
        </p:txBody>
      </p:sp>
      <p:pic>
        <p:nvPicPr>
          <p:cNvPr id="5" name="Содержимое 4" descr="Isoetes_lacustris_KUT_20110921.jpg"/>
          <p:cNvPicPr>
            <a:picLocks noGrp="1" noChangeAspect="1"/>
          </p:cNvPicPr>
          <p:nvPr>
            <p:ph sz="half" idx="1"/>
          </p:nvPr>
        </p:nvPicPr>
        <p:blipFill>
          <a:blip r:embed="rId2" cstate="print"/>
          <a:stretch>
            <a:fillRect/>
          </a:stretch>
        </p:blipFill>
        <p:spPr>
          <a:xfrm>
            <a:off x="457200" y="2348706"/>
            <a:ext cx="4038600" cy="3028950"/>
          </a:xfrm>
        </p:spPr>
      </p:pic>
      <p:pic>
        <p:nvPicPr>
          <p:cNvPr id="6" name="Содержимое 5" descr="66864_9fd931fba880089c9f34f7cfae363335.jpg"/>
          <p:cNvPicPr>
            <a:picLocks noGrp="1" noChangeAspect="1"/>
          </p:cNvPicPr>
          <p:nvPr>
            <p:ph sz="half" idx="2"/>
          </p:nvPr>
        </p:nvPicPr>
        <p:blipFill>
          <a:blip r:embed="rId3"/>
          <a:stretch>
            <a:fillRect/>
          </a:stretch>
        </p:blipFill>
        <p:spPr>
          <a:xfrm>
            <a:off x="4648200" y="2357429"/>
            <a:ext cx="4038600" cy="3000397"/>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100000">
              <a:srgbClr val="FF0000">
                <a:alpha val="47000"/>
              </a:srgb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186766" cy="655620"/>
          </a:xfrm>
        </p:spPr>
        <p:txBody>
          <a:bodyPr>
            <a:normAutofit/>
          </a:bodyPr>
          <a:lstStyle/>
          <a:p>
            <a:pPr algn="ctr"/>
            <a:r>
              <a:rPr lang="en-US" sz="3600" u="sng" dirty="0" smtClean="0"/>
              <a:t>Common figs</a:t>
            </a:r>
            <a:endParaRPr lang="ru-RU" sz="3600" u="sng" dirty="0"/>
          </a:p>
        </p:txBody>
      </p:sp>
      <p:pic>
        <p:nvPicPr>
          <p:cNvPr id="5" name="Содержимое 4" descr="how-to-grow-figs-5-charlie-nardozzi-1280-x-996.jpg"/>
          <p:cNvPicPr>
            <a:picLocks noGrp="1" noChangeAspect="1"/>
          </p:cNvPicPr>
          <p:nvPr>
            <p:ph idx="1"/>
          </p:nvPr>
        </p:nvPicPr>
        <p:blipFill>
          <a:blip r:embed="rId2"/>
          <a:stretch>
            <a:fillRect/>
          </a:stretch>
        </p:blipFill>
        <p:spPr>
          <a:xfrm>
            <a:off x="3575050" y="1210816"/>
            <a:ext cx="5111750" cy="3977580"/>
          </a:xfrm>
        </p:spPr>
      </p:pic>
      <p:sp>
        <p:nvSpPr>
          <p:cNvPr id="4" name="Текст 3"/>
          <p:cNvSpPr>
            <a:spLocks noGrp="1"/>
          </p:cNvSpPr>
          <p:nvPr>
            <p:ph type="body" sz="half" idx="2"/>
          </p:nvPr>
        </p:nvSpPr>
        <p:spPr>
          <a:xfrm>
            <a:off x="457200" y="1428736"/>
            <a:ext cx="3008313" cy="4697427"/>
          </a:xfrm>
        </p:spPr>
        <p:txBody>
          <a:bodyPr>
            <a:normAutofit/>
          </a:bodyPr>
          <a:lstStyle/>
          <a:p>
            <a:pPr algn="ctr"/>
            <a:r>
              <a:rPr lang="en-US" sz="3200" dirty="0" smtClean="0"/>
              <a:t>Fig is a shrub or fruit tree of the Mulberry family (</a:t>
            </a:r>
            <a:r>
              <a:rPr lang="en-US" sz="3200" dirty="0" err="1" smtClean="0"/>
              <a:t>Moraceae</a:t>
            </a:r>
            <a:r>
              <a:rPr lang="en-US" sz="3200" dirty="0" smtClean="0"/>
              <a:t> Link), subtropical deciduous </a:t>
            </a:r>
            <a:r>
              <a:rPr lang="en-US" sz="3200" dirty="0" err="1" smtClean="0"/>
              <a:t>ficus</a:t>
            </a:r>
            <a:r>
              <a:rPr lang="en-US" sz="3200" dirty="0" smtClean="0"/>
              <a:t>. The height of the plant reaches 15 m.</a:t>
            </a:r>
            <a:endParaRPr lang="ru-RU"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2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100000">
              <a:srgbClr val="FF0000">
                <a:alpha val="47000"/>
              </a:srgb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072494" cy="727058"/>
          </a:xfrm>
        </p:spPr>
        <p:txBody>
          <a:bodyPr>
            <a:normAutofit/>
          </a:bodyPr>
          <a:lstStyle/>
          <a:p>
            <a:pPr algn="ctr"/>
            <a:r>
              <a:rPr lang="en-US" sz="3600" u="sng" dirty="0" smtClean="0"/>
              <a:t>Action smooth</a:t>
            </a:r>
            <a:endParaRPr lang="ru-RU" sz="3600" u="sng" dirty="0"/>
          </a:p>
        </p:txBody>
      </p:sp>
      <p:pic>
        <p:nvPicPr>
          <p:cNvPr id="5" name="Содержимое 4" descr="f37574894fe1de01de30.jpg"/>
          <p:cNvPicPr>
            <a:picLocks noGrp="1" noChangeAspect="1"/>
          </p:cNvPicPr>
          <p:nvPr>
            <p:ph idx="1"/>
          </p:nvPr>
        </p:nvPicPr>
        <p:blipFill>
          <a:blip r:embed="rId2"/>
          <a:stretch>
            <a:fillRect/>
          </a:stretch>
        </p:blipFill>
        <p:spPr>
          <a:xfrm>
            <a:off x="3575050" y="1295428"/>
            <a:ext cx="5111750" cy="3808356"/>
          </a:xfrm>
        </p:spPr>
      </p:pic>
      <p:sp>
        <p:nvSpPr>
          <p:cNvPr id="4" name="Текст 3"/>
          <p:cNvSpPr>
            <a:spLocks noGrp="1"/>
          </p:cNvSpPr>
          <p:nvPr>
            <p:ph type="body" sz="half" idx="2"/>
          </p:nvPr>
        </p:nvSpPr>
        <p:spPr/>
        <p:txBody>
          <a:bodyPr>
            <a:normAutofit/>
          </a:bodyPr>
          <a:lstStyle/>
          <a:p>
            <a:pPr algn="ctr"/>
            <a:r>
              <a:rPr lang="en-US" sz="2400" dirty="0" smtClean="0"/>
              <a:t>Action smooth-is quite rare, protected plant. It loves light and is extremely sensitive to the soil fertility. Most often found in forests, particularly in mixed and deciduous, and prefers shady or moist slopes of the rocks</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2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314</Words>
  <Application>Microsoft Office PowerPoint</Application>
  <PresentationFormat>Экран (4:3)</PresentationFormat>
  <Paragraphs>21</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RED BOOK : animals and plants </vt:lpstr>
      <vt:lpstr>Animals in the red book</vt:lpstr>
      <vt:lpstr>Amur tiger</vt:lpstr>
      <vt:lpstr>Altai mountain sheep</vt:lpstr>
      <vt:lpstr>Amur Steppe Horus</vt:lpstr>
      <vt:lpstr>White-haired Dolphin</vt:lpstr>
      <vt:lpstr>Plants in the red book</vt:lpstr>
      <vt:lpstr>Common figs</vt:lpstr>
      <vt:lpstr>Action smooth</vt:lpstr>
      <vt:lpstr>The Nutcracker Mongolian</vt:lpstr>
      <vt:lpstr>Cotoneaster Kinopanorama</vt:lpstr>
      <vt:lpstr>Thank you for listening!</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BOOK : animals and plants</dc:title>
  <dc:creator>Настя</dc:creator>
  <cp:lastModifiedBy>Настя</cp:lastModifiedBy>
  <cp:revision>10</cp:revision>
  <dcterms:created xsi:type="dcterms:W3CDTF">2018-04-11T13:53:18Z</dcterms:created>
  <dcterms:modified xsi:type="dcterms:W3CDTF">2018-04-11T15:22:39Z</dcterms:modified>
</cp:coreProperties>
</file>