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2" r:id="rId1"/>
  </p:sldMasterIdLst>
  <p:sldIdLst>
    <p:sldId id="256" r:id="rId2"/>
    <p:sldId id="257" r:id="rId3"/>
    <p:sldId id="258" r:id="rId4"/>
    <p:sldId id="271" r:id="rId5"/>
    <p:sldId id="259" r:id="rId6"/>
    <p:sldId id="260" r:id="rId7"/>
    <p:sldId id="261" r:id="rId8"/>
    <p:sldId id="262" r:id="rId9"/>
    <p:sldId id="263" r:id="rId10"/>
    <p:sldId id="266" r:id="rId11"/>
    <p:sldId id="272"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9EE4E9C-75AA-4F05-B149-C1214D567003}" type="datetimeFigureOut">
              <a:rPr lang="ru-RU" smtClean="0"/>
              <a:t>30.01.2019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111747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54673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43367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1895D988-0C83-47C5-8DA8-3DEC880EAA57}"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9622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26361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9EE4E9C-75AA-4F05-B149-C1214D567003}" type="datetimeFigureOut">
              <a:rPr lang="ru-RU" smtClean="0"/>
              <a:t>30.01.2019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100618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9EE4E9C-75AA-4F05-B149-C1214D567003}" type="datetimeFigureOut">
              <a:rPr lang="ru-RU" smtClean="0"/>
              <a:t>30.01.2019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468294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EE4E9C-75AA-4F05-B149-C1214D567003}" type="datetimeFigureOut">
              <a:rPr lang="ru-RU" smtClean="0"/>
              <a:t>30.01.2019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4247757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9EE4E9C-75AA-4F05-B149-C1214D567003}" type="datetimeFigureOut">
              <a:rPr lang="ru-RU" smtClean="0"/>
              <a:t>30.01.2019</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895D988-0C83-47C5-8DA8-3DEC880EAA57}" type="slidenum">
              <a:rPr lang="ru-RU" smtClean="0"/>
              <a:t>‹#›</a:t>
            </a:fld>
            <a:endParaRPr lang="ru-RU"/>
          </a:p>
        </p:txBody>
      </p:sp>
    </p:spTree>
    <p:extLst>
      <p:ext uri="{BB962C8B-B14F-4D97-AF65-F5344CB8AC3E}">
        <p14:creationId xmlns:p14="http://schemas.microsoft.com/office/powerpoint/2010/main" val="107084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EE4E9C-75AA-4F05-B149-C1214D567003}" type="datetimeFigureOut">
              <a:rPr lang="ru-RU" smtClean="0"/>
              <a:t>30.01.2019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234446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EE4E9C-75AA-4F05-B149-C1214D567003}" type="datetimeFigureOut">
              <a:rPr lang="ru-RU" smtClean="0"/>
              <a:t>30.01.2019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6513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8019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EE4E9C-75AA-4F05-B149-C1214D567003}" type="datetimeFigureOut">
              <a:rPr lang="ru-RU" smtClean="0"/>
              <a:t>30.01.2019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122962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9EE4E9C-75AA-4F05-B149-C1214D567003}" type="datetimeFigureOut">
              <a:rPr lang="ru-RU" smtClean="0"/>
              <a:t>30.01.2019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72479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EE4E9C-75AA-4F05-B149-C1214D567003}" type="datetimeFigureOut">
              <a:rPr lang="ru-RU" smtClean="0"/>
              <a:t>30.01.2019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9994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282467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EE4E9C-75AA-4F05-B149-C1214D567003}" type="datetimeFigureOut">
              <a:rPr lang="ru-RU" smtClean="0"/>
              <a:t>30.01.2019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895D988-0C83-47C5-8DA8-3DEC880EAA57}" type="slidenum">
              <a:rPr lang="ru-RU" smtClean="0"/>
              <a:t>‹#›</a:t>
            </a:fld>
            <a:endParaRPr lang="ru-RU"/>
          </a:p>
        </p:txBody>
      </p:sp>
    </p:spTree>
    <p:extLst>
      <p:ext uri="{BB962C8B-B14F-4D97-AF65-F5344CB8AC3E}">
        <p14:creationId xmlns:p14="http://schemas.microsoft.com/office/powerpoint/2010/main" val="344461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EE4E9C-75AA-4F05-B149-C1214D567003}" type="datetimeFigureOut">
              <a:rPr lang="ru-RU" smtClean="0"/>
              <a:t>30.01.2019</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895D988-0C83-47C5-8DA8-3DEC880EAA57}" type="slidenum">
              <a:rPr lang="ru-RU" smtClean="0"/>
              <a:t>‹#›</a:t>
            </a:fld>
            <a:endParaRPr lang="ru-RU"/>
          </a:p>
        </p:txBody>
      </p:sp>
    </p:spTree>
    <p:extLst>
      <p:ext uri="{BB962C8B-B14F-4D97-AF65-F5344CB8AC3E}">
        <p14:creationId xmlns:p14="http://schemas.microsoft.com/office/powerpoint/2010/main" val="719560279"/>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Arkhangelsk" TargetMode="External"/><Relationship Id="rId13" Type="http://schemas.openxmlformats.org/officeDocument/2006/relationships/hyperlink" Target="http://en.wikipedia.org/wiki/Moscow" TargetMode="External"/><Relationship Id="rId3" Type="http://schemas.openxmlformats.org/officeDocument/2006/relationships/hyperlink" Target="http://name/" TargetMode="External"/><Relationship Id="rId7" Type="http://schemas.openxmlformats.org/officeDocument/2006/relationships/hyperlink" Target="http://en.wikipedia.org/wiki/Europe" TargetMode="External"/><Relationship Id="rId12" Type="http://schemas.openxmlformats.org/officeDocument/2006/relationships/hyperlink" Target="http://en.wikipedia.org/wiki/Ukraine" TargetMode="External"/><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hyperlink" Target="http://ii/" TargetMode="External"/><Relationship Id="rId11" Type="http://schemas.openxmlformats.org/officeDocument/2006/relationships/hyperlink" Target="http://hitler/" TargetMode="External"/><Relationship Id="rId5" Type="http://schemas.openxmlformats.org/officeDocument/2006/relationships/hyperlink" Target="http://union/" TargetMode="External"/><Relationship Id="rId10" Type="http://schemas.openxmlformats.org/officeDocument/2006/relationships/hyperlink" Target="http://line/" TargetMode="External"/><Relationship Id="rId4" Type="http://schemas.openxmlformats.org/officeDocument/2006/relationships/hyperlink" Target="http://germany/" TargetMode="External"/><Relationship Id="rId9" Type="http://schemas.openxmlformats.org/officeDocument/2006/relationships/hyperlink" Target="http://en.wikipedia.org/wiki/Astrakh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68000">
              <a:srgbClr val="FF0000"/>
            </a:gs>
            <a:gs pos="24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0321" y="2291257"/>
            <a:ext cx="8144134" cy="1946446"/>
          </a:xfrm>
        </p:spPr>
        <p:txBody>
          <a:bodyPr/>
          <a:lstStyle/>
          <a:p>
            <a:pPr algn="ctr"/>
            <a:r>
              <a:rPr lang="en-US" sz="8000" smtClean="0"/>
              <a:t> </a:t>
            </a:r>
            <a:r>
              <a:rPr lang="en-US" sz="8000" dirty="0" smtClean="0"/>
              <a:t>Victory Day</a:t>
            </a:r>
            <a:endParaRPr lang="ru-RU" sz="8000" dirty="0"/>
          </a:p>
        </p:txBody>
      </p:sp>
      <p:sp>
        <p:nvSpPr>
          <p:cNvPr id="3" name="Подзаголовок 2"/>
          <p:cNvSpPr>
            <a:spLocks noGrp="1"/>
          </p:cNvSpPr>
          <p:nvPr>
            <p:ph type="subTitle" idx="1"/>
          </p:nvPr>
        </p:nvSpPr>
        <p:spPr>
          <a:xfrm>
            <a:off x="680321" y="4394039"/>
            <a:ext cx="10705433" cy="2321393"/>
          </a:xfrm>
        </p:spPr>
        <p:txBody>
          <a:bodyPr>
            <a:normAutofit/>
          </a:bodyPr>
          <a:lstStyle/>
          <a:p>
            <a:r>
              <a:rPr lang="ru-RU" dirty="0" smtClean="0"/>
              <a:t>МБОУ «Родионово-Несветайская СОШ №7»</a:t>
            </a:r>
          </a:p>
          <a:p>
            <a:r>
              <a:rPr lang="ru-RU" dirty="0" smtClean="0"/>
              <a:t>Разработчики</a:t>
            </a:r>
            <a:endParaRPr lang="ru-RU" dirty="0"/>
          </a:p>
          <a:p>
            <a:r>
              <a:rPr lang="ru-RU" dirty="0" smtClean="0"/>
              <a:t>Ученицы 8 «Г» класса :</a:t>
            </a:r>
          </a:p>
          <a:p>
            <a:r>
              <a:rPr lang="ru-RU" dirty="0" smtClean="0"/>
              <a:t>Янченко Елизавета</a:t>
            </a:r>
          </a:p>
          <a:p>
            <a:r>
              <a:rPr lang="ru-RU" dirty="0" err="1" smtClean="0"/>
              <a:t>Матилян</a:t>
            </a:r>
            <a:r>
              <a:rPr lang="ru-RU" dirty="0" smtClean="0"/>
              <a:t> </a:t>
            </a:r>
            <a:r>
              <a:rPr lang="ru-RU" dirty="0" err="1" smtClean="0"/>
              <a:t>Маринэ</a:t>
            </a:r>
            <a:r>
              <a:rPr lang="ru-RU" dirty="0" smtClean="0"/>
              <a:t>. </a:t>
            </a:r>
            <a:endParaRPr lang="ru-RU" dirty="0"/>
          </a:p>
        </p:txBody>
      </p:sp>
    </p:spTree>
    <p:extLst>
      <p:ext uri="{BB962C8B-B14F-4D97-AF65-F5344CB8AC3E}">
        <p14:creationId xmlns:p14="http://schemas.microsoft.com/office/powerpoint/2010/main" val="35067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3" y="124578"/>
            <a:ext cx="9613857" cy="1080938"/>
          </a:xfrm>
        </p:spPr>
        <p:txBody>
          <a:bodyPr/>
          <a:lstStyle/>
          <a:p>
            <a:pPr algn="ctr"/>
            <a:r>
              <a:rPr lang="en-US" dirty="0" smtClean="0"/>
              <a:t>Our generals</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4176" b="14176"/>
          <a:stretch>
            <a:fillRect/>
          </a:stretch>
        </p:blipFill>
        <p:spPr>
          <a:xfrm>
            <a:off x="5896053" y="872369"/>
            <a:ext cx="4398127" cy="2315576"/>
          </a:xfrm>
        </p:spPr>
      </p:pic>
      <p:sp>
        <p:nvSpPr>
          <p:cNvPr id="4" name="Текст 3"/>
          <p:cNvSpPr>
            <a:spLocks noGrp="1"/>
          </p:cNvSpPr>
          <p:nvPr>
            <p:ph type="body" sz="half" idx="2"/>
          </p:nvPr>
        </p:nvSpPr>
        <p:spPr>
          <a:xfrm>
            <a:off x="175498" y="1298648"/>
            <a:ext cx="3876256" cy="3599315"/>
          </a:xfrm>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28" y="3609975"/>
            <a:ext cx="2979747" cy="2630107"/>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53" y="697562"/>
            <a:ext cx="3835361" cy="266518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619" y="3476019"/>
            <a:ext cx="2285286" cy="3177873"/>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6349" y="3476019"/>
            <a:ext cx="2105225" cy="3082965"/>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27018" y="3098305"/>
            <a:ext cx="2452721" cy="3340281"/>
          </a:xfrm>
          <a:prstGeom prst="rect">
            <a:avLst/>
          </a:prstGeom>
        </p:spPr>
      </p:pic>
    </p:spTree>
    <p:extLst>
      <p:ext uri="{BB962C8B-B14F-4D97-AF65-F5344CB8AC3E}">
        <p14:creationId xmlns:p14="http://schemas.microsoft.com/office/powerpoint/2010/main" val="72549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Young generation</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22364" b="22364"/>
          <a:stretch>
            <a:fillRect/>
          </a:stretch>
        </p:blipFill>
        <p:spPr>
          <a:xfrm>
            <a:off x="5051246" y="1873835"/>
            <a:ext cx="2765374" cy="1834449"/>
          </a:xfrm>
        </p:spPr>
      </p:pic>
      <p:sp>
        <p:nvSpPr>
          <p:cNvPr id="4" name="Текст 3"/>
          <p:cNvSpPr>
            <a:spLocks noGrp="1"/>
          </p:cNvSpPr>
          <p:nvPr>
            <p:ph type="body" sz="half" idx="2"/>
          </p:nvPr>
        </p:nvSpPr>
        <p:spPr/>
        <p:txBody>
          <a:bodyPr>
            <a:normAutofit fontScale="77500" lnSpcReduction="20000"/>
          </a:bodyPr>
          <a:lstStyle/>
          <a:p>
            <a:r>
              <a:rPr lang="en-US" dirty="0"/>
              <a:t>At the beginning of The Great Patriotic War thousands of young soviet patriots have gone to fight against German invaders. The remarkable heroes came out of the young people and they conquered the profound love of all soviet people. The exploits of </a:t>
            </a:r>
            <a:r>
              <a:rPr lang="en-US" dirty="0" err="1"/>
              <a:t>Zoya</a:t>
            </a:r>
            <a:r>
              <a:rPr lang="en-US" dirty="0"/>
              <a:t> </a:t>
            </a:r>
            <a:r>
              <a:rPr lang="en-US" dirty="0" err="1"/>
              <a:t>Kosmodemyanskaya</a:t>
            </a:r>
            <a:r>
              <a:rPr lang="en-US" dirty="0"/>
              <a:t>, Lisa </a:t>
            </a:r>
            <a:r>
              <a:rPr lang="en-US" dirty="0" err="1"/>
              <a:t>Tchaikina</a:t>
            </a:r>
            <a:r>
              <a:rPr lang="en-US" dirty="0"/>
              <a:t>, </a:t>
            </a:r>
            <a:r>
              <a:rPr lang="en-US" dirty="0" err="1"/>
              <a:t>Uriy</a:t>
            </a:r>
            <a:r>
              <a:rPr lang="en-US" dirty="0"/>
              <a:t> Smirnov, Nikolay </a:t>
            </a:r>
            <a:r>
              <a:rPr lang="en-US" dirty="0" err="1"/>
              <a:t>Kuznetsov</a:t>
            </a:r>
            <a:r>
              <a:rPr lang="en-US" dirty="0"/>
              <a:t> went down into the history of Russia. Patriotism, friendship of all soviet people contributed to the victory over the fascism.</a:t>
            </a:r>
          </a:p>
          <a:p>
            <a:r>
              <a:rPr lang="en-US" dirty="0"/>
              <a:t>        The young patriots went to the front as volunteers. Komsomol mobilized about 900 000 </a:t>
            </a:r>
            <a:r>
              <a:rPr lang="en-US" dirty="0" err="1"/>
              <a:t>komsomols</a:t>
            </a:r>
            <a:r>
              <a:rPr lang="en-US" dirty="0"/>
              <a:t> during first three days of the war. They performed such exploits which all people admire. The first heroes of the Soviet Union were pilots-</a:t>
            </a:r>
            <a:r>
              <a:rPr lang="en-US" dirty="0" err="1"/>
              <a:t>komsomols</a:t>
            </a:r>
            <a:r>
              <a:rPr lang="en-US" dirty="0"/>
              <a:t> </a:t>
            </a:r>
            <a:r>
              <a:rPr lang="en-US" dirty="0" err="1"/>
              <a:t>Stepan</a:t>
            </a:r>
            <a:r>
              <a:rPr lang="en-US" dirty="0"/>
              <a:t> </a:t>
            </a:r>
            <a:r>
              <a:rPr lang="en-US" dirty="0" err="1"/>
              <a:t>Zdorovtsov</a:t>
            </a:r>
            <a:r>
              <a:rPr lang="en-US" dirty="0"/>
              <a:t>, Petr </a:t>
            </a:r>
            <a:r>
              <a:rPr lang="en-US" dirty="0" err="1"/>
              <a:t>Kharitonov</a:t>
            </a:r>
            <a:r>
              <a:rPr lang="en-US" dirty="0"/>
              <a:t> and Mikhail Zhukov. Over 3 000 000 of </a:t>
            </a:r>
            <a:r>
              <a:rPr lang="en-US" dirty="0" err="1"/>
              <a:t>komsomols</a:t>
            </a:r>
            <a:r>
              <a:rPr lang="en-US" dirty="0"/>
              <a:t> were honored with medals. Over 1 500 of young </a:t>
            </a:r>
            <a:r>
              <a:rPr lang="en-US" dirty="0" err="1"/>
              <a:t>komsomols</a:t>
            </a:r>
            <a:r>
              <a:rPr lang="en-US" dirty="0"/>
              <a:t> were honored with a title the Hero of the Soviet Union. The exploits or these heroes will always dwell in memory of our people and future generations.</a:t>
            </a:r>
          </a:p>
          <a:p>
            <a:r>
              <a:rPr lang="en-US" dirty="0"/>
              <a:t/>
            </a:r>
            <a:br>
              <a:rPr lang="en-US" dirty="0"/>
            </a:b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41" y="1734415"/>
            <a:ext cx="2381250" cy="32289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769" y="3323727"/>
            <a:ext cx="2187036" cy="3358663"/>
          </a:xfrm>
          <a:prstGeom prst="rect">
            <a:avLst/>
          </a:prstGeom>
        </p:spPr>
      </p:pic>
    </p:spTree>
    <p:extLst>
      <p:ext uri="{BB962C8B-B14F-4D97-AF65-F5344CB8AC3E}">
        <p14:creationId xmlns:p14="http://schemas.microsoft.com/office/powerpoint/2010/main" val="362935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Письма с фронта</a:t>
            </a:r>
            <a:endParaRPr lang="ru-RU" dirty="0"/>
          </a:p>
        </p:txBody>
      </p:sp>
      <p:sp>
        <p:nvSpPr>
          <p:cNvPr id="4" name="Текст 3"/>
          <p:cNvSpPr>
            <a:spLocks noGrp="1"/>
          </p:cNvSpPr>
          <p:nvPr>
            <p:ph type="body" sz="half" idx="2"/>
          </p:nvPr>
        </p:nvSpPr>
        <p:spPr/>
        <p:txBody>
          <a:bodyPr/>
          <a:lstStyle/>
          <a:p>
            <a:endParaRPr lang="ru-RU"/>
          </a:p>
        </p:txBody>
      </p:sp>
      <p:pic>
        <p:nvPicPr>
          <p:cNvPr id="13" name="Объект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3610" y="3464725"/>
            <a:ext cx="2648744" cy="3393275"/>
          </a:xfr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25" y="839935"/>
            <a:ext cx="2736850" cy="2897714"/>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137" y="2336872"/>
            <a:ext cx="2181225" cy="2181225"/>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997" y="3824357"/>
            <a:ext cx="2626411" cy="2978960"/>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1813" y="784594"/>
            <a:ext cx="3059942" cy="2181225"/>
          </a:xfrm>
          <a:prstGeom prst="rect">
            <a:avLst/>
          </a:prstGeom>
        </p:spPr>
      </p:pic>
    </p:spTree>
    <p:extLst>
      <p:ext uri="{BB962C8B-B14F-4D97-AF65-F5344CB8AC3E}">
        <p14:creationId xmlns:p14="http://schemas.microsoft.com/office/powerpoint/2010/main" val="333213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1" y="133351"/>
            <a:ext cx="9613859" cy="1066800"/>
          </a:xfrm>
        </p:spPr>
        <p:txBody>
          <a:bodyPr/>
          <a:lstStyle/>
          <a:p>
            <a:pPr algn="ctr"/>
            <a:r>
              <a:rPr lang="ru-RU" dirty="0" smtClean="0"/>
              <a:t>Стихи о войне</a:t>
            </a:r>
            <a:endParaRPr lang="ru-RU" dirty="0"/>
          </a:p>
        </p:txBody>
      </p:sp>
      <p:sp>
        <p:nvSpPr>
          <p:cNvPr id="3" name="Объект 2"/>
          <p:cNvSpPr>
            <a:spLocks noGrp="1"/>
          </p:cNvSpPr>
          <p:nvPr>
            <p:ph idx="1"/>
          </p:nvPr>
        </p:nvSpPr>
        <p:spPr>
          <a:xfrm>
            <a:off x="4685846" y="1028701"/>
            <a:ext cx="5608336" cy="4907486"/>
          </a:xfrm>
        </p:spPr>
        <p:txBody>
          <a:bodyPr>
            <a:normAutofit fontScale="55000" lnSpcReduction="20000"/>
          </a:bodyPr>
          <a:lstStyle/>
          <a:p>
            <a:r>
              <a:rPr lang="ru-RU" b="1" dirty="0"/>
              <a:t>Константин Симонов</a:t>
            </a:r>
          </a:p>
          <a:p>
            <a:r>
              <a:rPr lang="ru-RU" b="1" dirty="0"/>
              <a:t>РОДИНА</a:t>
            </a:r>
            <a:r>
              <a:rPr lang="ru-RU" dirty="0"/>
              <a:t/>
            </a:r>
            <a:br>
              <a:rPr lang="ru-RU" dirty="0"/>
            </a:br>
            <a:r>
              <a:rPr lang="ru-RU" dirty="0"/>
              <a:t>Касаясь трех великих океанов,</a:t>
            </a:r>
            <a:br>
              <a:rPr lang="ru-RU" dirty="0"/>
            </a:br>
            <a:r>
              <a:rPr lang="ru-RU" dirty="0"/>
              <a:t>Она лежит, раскинув города,</a:t>
            </a:r>
            <a:br>
              <a:rPr lang="ru-RU" dirty="0"/>
            </a:br>
            <a:r>
              <a:rPr lang="ru-RU" dirty="0"/>
              <a:t>Покрыта </a:t>
            </a:r>
            <a:r>
              <a:rPr lang="ru-RU" dirty="0" err="1"/>
              <a:t>сеткою</a:t>
            </a:r>
            <a:r>
              <a:rPr lang="ru-RU" dirty="0"/>
              <a:t> меридианов,</a:t>
            </a:r>
            <a:br>
              <a:rPr lang="ru-RU" dirty="0"/>
            </a:br>
            <a:r>
              <a:rPr lang="ru-RU" dirty="0"/>
              <a:t>Непобедима, широка, горда.</a:t>
            </a:r>
          </a:p>
          <a:p>
            <a:r>
              <a:rPr lang="ru-RU" dirty="0"/>
              <a:t>Но в час, когда последняя граната</a:t>
            </a:r>
            <a:br>
              <a:rPr lang="ru-RU" dirty="0"/>
            </a:br>
            <a:r>
              <a:rPr lang="ru-RU" dirty="0"/>
              <a:t>Уже занесена в твоей руке</a:t>
            </a:r>
            <a:br>
              <a:rPr lang="ru-RU" dirty="0"/>
            </a:br>
            <a:r>
              <a:rPr lang="ru-RU" dirty="0"/>
              <a:t>И в краткий миг припомнить разом надо</a:t>
            </a:r>
            <a:br>
              <a:rPr lang="ru-RU" dirty="0"/>
            </a:br>
            <a:r>
              <a:rPr lang="ru-RU" dirty="0"/>
              <a:t>Все, что у нас осталось вдалеке,</a:t>
            </a:r>
          </a:p>
          <a:p>
            <a:r>
              <a:rPr lang="ru-RU" dirty="0"/>
              <a:t>Ты вспоминаешь не страну большую,</a:t>
            </a:r>
            <a:br>
              <a:rPr lang="ru-RU" dirty="0"/>
            </a:br>
            <a:r>
              <a:rPr lang="ru-RU" dirty="0"/>
              <a:t>Какую ты изъездил и узнал,</a:t>
            </a:r>
            <a:br>
              <a:rPr lang="ru-RU" dirty="0"/>
            </a:br>
            <a:r>
              <a:rPr lang="ru-RU" dirty="0"/>
              <a:t>Ты вспоминаешь родину – такую,</a:t>
            </a:r>
            <a:br>
              <a:rPr lang="ru-RU" dirty="0"/>
            </a:br>
            <a:r>
              <a:rPr lang="ru-RU" dirty="0"/>
              <a:t>Какой ее ты в детстве увидал.</a:t>
            </a:r>
          </a:p>
          <a:p>
            <a:r>
              <a:rPr lang="ru-RU" dirty="0"/>
              <a:t>Клочок земли, припавший к трем березам,</a:t>
            </a:r>
            <a:br>
              <a:rPr lang="ru-RU" dirty="0"/>
            </a:br>
            <a:r>
              <a:rPr lang="ru-RU" dirty="0"/>
              <a:t>Далекую дорогу за леском,</a:t>
            </a:r>
            <a:br>
              <a:rPr lang="ru-RU" dirty="0"/>
            </a:br>
            <a:r>
              <a:rPr lang="ru-RU" dirty="0"/>
              <a:t>Речонку со скрипучим перевозом,</a:t>
            </a:r>
            <a:br>
              <a:rPr lang="ru-RU" dirty="0"/>
            </a:br>
            <a:r>
              <a:rPr lang="ru-RU" dirty="0"/>
              <a:t>Песчаный берег с низким ивняком.</a:t>
            </a:r>
          </a:p>
          <a:p>
            <a:r>
              <a:rPr lang="ru-RU" dirty="0"/>
              <a:t>Вот где нам посчастливилось родиться,</a:t>
            </a:r>
            <a:br>
              <a:rPr lang="ru-RU" dirty="0"/>
            </a:br>
            <a:r>
              <a:rPr lang="ru-RU" dirty="0"/>
              <a:t>Где на всю жизнь, до смерти, мы нашли</a:t>
            </a:r>
            <a:br>
              <a:rPr lang="ru-RU" dirty="0"/>
            </a:br>
            <a:r>
              <a:rPr lang="ru-RU" dirty="0"/>
              <a:t>Ту горсть земли, которая годится,</a:t>
            </a:r>
            <a:br>
              <a:rPr lang="ru-RU" dirty="0"/>
            </a:br>
            <a:r>
              <a:rPr lang="ru-RU" dirty="0"/>
              <a:t>Чтоб видеть в ней приметы всей земли.</a:t>
            </a:r>
          </a:p>
          <a:p>
            <a:r>
              <a:rPr lang="ru-RU" dirty="0"/>
              <a:t>Да, можно выжить в зной, в грозу, в морозы,</a:t>
            </a:r>
            <a:br>
              <a:rPr lang="ru-RU" dirty="0"/>
            </a:br>
            <a:r>
              <a:rPr lang="ru-RU" dirty="0"/>
              <a:t>Да, можно голодать и холодать,</a:t>
            </a:r>
            <a:br>
              <a:rPr lang="ru-RU" dirty="0"/>
            </a:br>
            <a:r>
              <a:rPr lang="ru-RU" dirty="0"/>
              <a:t>Идти на смерть… Но эти три березы</a:t>
            </a:r>
            <a:br>
              <a:rPr lang="ru-RU" dirty="0"/>
            </a:br>
            <a:r>
              <a:rPr lang="ru-RU" dirty="0"/>
              <a:t>При жизни никому нельзя отдать.</a:t>
            </a:r>
            <a:br>
              <a:rPr lang="ru-RU" dirty="0"/>
            </a:br>
            <a:r>
              <a:rPr lang="ru-RU" i="1" dirty="0"/>
              <a:t>1941г.</a:t>
            </a:r>
            <a:endParaRPr lang="ru-RU" dirty="0"/>
          </a:p>
          <a:p>
            <a:endParaRPr lang="ru-RU" dirty="0"/>
          </a:p>
        </p:txBody>
      </p:sp>
      <p:sp>
        <p:nvSpPr>
          <p:cNvPr id="4" name="Текст 3"/>
          <p:cNvSpPr>
            <a:spLocks noGrp="1"/>
          </p:cNvSpPr>
          <p:nvPr>
            <p:ph type="body" sz="half" idx="2"/>
          </p:nvPr>
        </p:nvSpPr>
        <p:spPr>
          <a:xfrm>
            <a:off x="680322" y="1123950"/>
            <a:ext cx="3790078" cy="4812239"/>
          </a:xfrm>
        </p:spPr>
        <p:txBody>
          <a:bodyPr>
            <a:normAutofit fontScale="92500" lnSpcReduction="10000"/>
          </a:bodyPr>
          <a:lstStyle/>
          <a:p>
            <a:r>
              <a:rPr lang="ru-RU" b="1" dirty="0"/>
              <a:t>Александр </a:t>
            </a:r>
            <a:r>
              <a:rPr lang="ru-RU" b="1" dirty="0" smtClean="0"/>
              <a:t>Твардовский</a:t>
            </a:r>
            <a:endParaRPr lang="en-US" b="1" i="1" dirty="0" smtClean="0"/>
          </a:p>
          <a:p>
            <a:r>
              <a:rPr lang="ru-RU" b="1" i="1" dirty="0" smtClean="0"/>
              <a:t>Перед </a:t>
            </a:r>
            <a:r>
              <a:rPr lang="ru-RU" b="1" i="1" dirty="0"/>
              <a:t>войной</a:t>
            </a:r>
            <a:endParaRPr lang="ru-RU" b="1" dirty="0"/>
          </a:p>
          <a:p>
            <a:r>
              <a:rPr lang="ru-RU" dirty="0"/>
              <a:t>Перед войной, как будто в знак беды,</a:t>
            </a:r>
            <a:br>
              <a:rPr lang="ru-RU" dirty="0"/>
            </a:br>
            <a:r>
              <a:rPr lang="ru-RU" dirty="0"/>
              <a:t>Чтоб легче не была, явившись в новости,</a:t>
            </a:r>
            <a:br>
              <a:rPr lang="ru-RU" dirty="0"/>
            </a:br>
            <a:r>
              <a:rPr lang="ru-RU" dirty="0"/>
              <a:t>Морозами неслыханной суровости</a:t>
            </a:r>
            <a:br>
              <a:rPr lang="ru-RU" dirty="0"/>
            </a:br>
            <a:r>
              <a:rPr lang="ru-RU" dirty="0"/>
              <a:t>Пожгло и уничтожило сады.</a:t>
            </a:r>
          </a:p>
          <a:p>
            <a:r>
              <a:rPr lang="ru-RU" dirty="0"/>
              <a:t>И тяжко было сердцу удрученному</a:t>
            </a:r>
            <a:br>
              <a:rPr lang="ru-RU" dirty="0"/>
            </a:br>
            <a:r>
              <a:rPr lang="ru-RU" dirty="0"/>
              <a:t>Средь буйной видеть зелени иной</a:t>
            </a:r>
            <a:br>
              <a:rPr lang="ru-RU" dirty="0"/>
            </a:br>
            <a:r>
              <a:rPr lang="ru-RU" dirty="0"/>
              <a:t>Торчащие по-зимнему, по-черному</a:t>
            </a:r>
            <a:br>
              <a:rPr lang="ru-RU" dirty="0"/>
            </a:br>
            <a:r>
              <a:rPr lang="ru-RU" dirty="0"/>
              <a:t>Деревья, что не ожили весной.</a:t>
            </a:r>
          </a:p>
          <a:p>
            <a:r>
              <a:rPr lang="ru-RU" dirty="0"/>
              <a:t>Под их корой, как у бревна </a:t>
            </a:r>
            <a:r>
              <a:rPr lang="ru-RU" dirty="0" err="1"/>
              <a:t>отхлупшею</a:t>
            </a:r>
            <a:r>
              <a:rPr lang="ru-RU" dirty="0"/>
              <a:t>,</a:t>
            </a:r>
            <a:br>
              <a:rPr lang="ru-RU" dirty="0"/>
            </a:br>
            <a:r>
              <a:rPr lang="ru-RU" dirty="0"/>
              <a:t>Виднелся мертвенный коричневый нагар.</a:t>
            </a:r>
            <a:br>
              <a:rPr lang="ru-RU" dirty="0"/>
            </a:br>
            <a:r>
              <a:rPr lang="ru-RU" dirty="0"/>
              <a:t>И повсеместно избранные, лучшие</a:t>
            </a:r>
            <a:br>
              <a:rPr lang="ru-RU" dirty="0"/>
            </a:br>
            <a:r>
              <a:rPr lang="ru-RU" dirty="0"/>
              <a:t>Постиг деревья гибельный удар…</a:t>
            </a:r>
          </a:p>
          <a:p>
            <a:r>
              <a:rPr lang="ru-RU" dirty="0"/>
              <a:t>Прошли года. Деревья умерщвленные</a:t>
            </a:r>
            <a:br>
              <a:rPr lang="ru-RU" dirty="0"/>
            </a:br>
            <a:r>
              <a:rPr lang="ru-RU" dirty="0"/>
              <a:t>С нежданной силой ожили опять,</a:t>
            </a:r>
            <a:br>
              <a:rPr lang="ru-RU" dirty="0"/>
            </a:br>
            <a:r>
              <a:rPr lang="ru-RU" dirty="0"/>
              <a:t>Живые ветки выдали, зеленые…</a:t>
            </a:r>
          </a:p>
          <a:p>
            <a:r>
              <a:rPr lang="ru-RU" dirty="0"/>
              <a:t>Прошла война. А ты все плачешь, мать.</a:t>
            </a:r>
          </a:p>
          <a:p>
            <a:endParaRPr lang="ru-RU" dirty="0"/>
          </a:p>
        </p:txBody>
      </p:sp>
    </p:spTree>
    <p:extLst>
      <p:ext uri="{BB962C8B-B14F-4D97-AF65-F5344CB8AC3E}">
        <p14:creationId xmlns:p14="http://schemas.microsoft.com/office/powerpoint/2010/main" val="60638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21" y="581777"/>
            <a:ext cx="9613859" cy="1080940"/>
          </a:xfrm>
        </p:spPr>
        <p:txBody>
          <a:bodyPr/>
          <a:lstStyle/>
          <a:p>
            <a:r>
              <a:rPr lang="en-US" dirty="0" smtClean="0"/>
              <a:t>The 9</a:t>
            </a:r>
            <a:r>
              <a:rPr lang="en-US" baseline="30000" dirty="0" smtClean="0"/>
              <a:t>th</a:t>
            </a:r>
            <a:r>
              <a:rPr lang="en-US" dirty="0" smtClean="0"/>
              <a:t> of May    1945</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9308" y="1409700"/>
            <a:ext cx="5029042" cy="2379059"/>
          </a:xfrm>
        </p:spPr>
      </p:pic>
      <p:sp>
        <p:nvSpPr>
          <p:cNvPr id="4" name="Текст 3"/>
          <p:cNvSpPr>
            <a:spLocks noGrp="1"/>
          </p:cNvSpPr>
          <p:nvPr>
            <p:ph type="body" sz="half" idx="2"/>
          </p:nvPr>
        </p:nvSpPr>
        <p:spPr/>
        <p:txBody>
          <a:bodyPr/>
          <a:lstStyle/>
          <a:p>
            <a:r>
              <a:rPr lang="en-US" dirty="0"/>
              <a:t>The Act of Military Surrender was signed on May, 8, 1945. Why then is Victory Day celebrated on the 9</a:t>
            </a:r>
            <a:r>
              <a:rPr lang="en-US" baseline="30000" dirty="0"/>
              <a:t>th</a:t>
            </a:r>
            <a:r>
              <a:rPr lang="en-US" dirty="0"/>
              <a:t> of May?</a:t>
            </a:r>
            <a:endParaRPr lang="ru-RU" dirty="0"/>
          </a:p>
          <a:p>
            <a:r>
              <a:rPr lang="en-US" dirty="0"/>
              <a:t>After the signing of Military Surrender some Nazi forces still remained on the territory of Czechoslovakia in Prague. The Soviet tank units rushed quickly there and on the 9</a:t>
            </a:r>
            <a:r>
              <a:rPr lang="en-US" baseline="30000" dirty="0"/>
              <a:t>th</a:t>
            </a:r>
            <a:r>
              <a:rPr lang="en-US" dirty="0"/>
              <a:t>of May liberated Prague. That’s why we celebrate Victory Day on the 9</a:t>
            </a:r>
            <a:r>
              <a:rPr lang="en-US" baseline="30000" dirty="0"/>
              <a:t>th</a:t>
            </a:r>
            <a:r>
              <a:rPr lang="en-US" dirty="0"/>
              <a:t> of May.</a:t>
            </a:r>
            <a:endParaRPr lang="ru-RU" dirty="0"/>
          </a:p>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68" y="3965080"/>
            <a:ext cx="5486400" cy="2660722"/>
          </a:xfrm>
          <a:prstGeom prst="rect">
            <a:avLst/>
          </a:prstGeom>
        </p:spPr>
      </p:pic>
    </p:spTree>
    <p:extLst>
      <p:ext uri="{BB962C8B-B14F-4D97-AF65-F5344CB8AC3E}">
        <p14:creationId xmlns:p14="http://schemas.microsoft.com/office/powerpoint/2010/main" val="878620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3" y="219076"/>
            <a:ext cx="9613857" cy="838200"/>
          </a:xfrm>
        </p:spPr>
        <p:txBody>
          <a:bodyPr>
            <a:normAutofit fontScale="90000"/>
          </a:bodyPr>
          <a:lstStyle/>
          <a:p>
            <a:r>
              <a:rPr lang="ru-RU" dirty="0" smtClean="0"/>
              <a:t>«Возвращались </a:t>
            </a:r>
            <a:r>
              <a:rPr lang="ru-RU" dirty="0"/>
              <a:t>солдаты с войны…»</a:t>
            </a:r>
            <a:br>
              <a:rPr lang="ru-RU" dirty="0"/>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4385" r="14385"/>
          <a:stretch>
            <a:fillRect/>
          </a:stretch>
        </p:blipFill>
        <p:spPr>
          <a:xfrm>
            <a:off x="4712342" y="1377420"/>
            <a:ext cx="5426075" cy="2019300"/>
          </a:xfrm>
        </p:spPr>
      </p:pic>
      <p:sp>
        <p:nvSpPr>
          <p:cNvPr id="4" name="Текст 3"/>
          <p:cNvSpPr>
            <a:spLocks noGrp="1"/>
          </p:cNvSpPr>
          <p:nvPr>
            <p:ph type="body" sz="half" idx="2"/>
          </p:nvPr>
        </p:nvSpPr>
        <p:spPr>
          <a:xfrm>
            <a:off x="680323" y="857251"/>
            <a:ext cx="3876256" cy="5078938"/>
          </a:xfrm>
        </p:spPr>
        <p:txBody>
          <a:bodyPr>
            <a:normAutofit lnSpcReduction="10000"/>
          </a:bodyPr>
          <a:lstStyle/>
          <a:p>
            <a:r>
              <a:rPr lang="en-US" dirty="0" smtClean="0"/>
              <a:t>With </a:t>
            </a:r>
            <a:r>
              <a:rPr lang="en-US" dirty="0"/>
              <a:t>soldiers coming back from war,</a:t>
            </a:r>
            <a:endParaRPr lang="ru-RU" dirty="0"/>
          </a:p>
          <a:p>
            <a:r>
              <a:rPr lang="en-US" dirty="0"/>
              <a:t>All around clock the troop – trains roar,</a:t>
            </a:r>
            <a:endParaRPr lang="ru-RU" dirty="0"/>
          </a:p>
          <a:p>
            <a:r>
              <a:rPr lang="en-US" dirty="0"/>
              <a:t>The soldiers coming back from war,</a:t>
            </a:r>
            <a:endParaRPr lang="ru-RU" dirty="0"/>
          </a:p>
          <a:p>
            <a:r>
              <a:rPr lang="en-US" dirty="0"/>
              <a:t>As in a dream through Moscow pour.</a:t>
            </a:r>
            <a:endParaRPr lang="ru-RU" dirty="0"/>
          </a:p>
          <a:p>
            <a:r>
              <a:rPr lang="en-US" dirty="0"/>
              <a:t>Now back from war the old men come</a:t>
            </a:r>
            <a:endParaRPr lang="ru-RU" dirty="0"/>
          </a:p>
          <a:p>
            <a:r>
              <a:rPr lang="en-US" dirty="0"/>
              <a:t>And fathers, who are still quite young.</a:t>
            </a:r>
            <a:endParaRPr lang="ru-RU" dirty="0"/>
          </a:p>
          <a:p>
            <a:r>
              <a:rPr lang="en-US" dirty="0"/>
              <a:t>Back to Siberia they come,</a:t>
            </a:r>
            <a:endParaRPr lang="ru-RU" dirty="0"/>
          </a:p>
          <a:p>
            <a:r>
              <a:rPr lang="en-US" dirty="0"/>
              <a:t>The men who fish and trap and hunt.</a:t>
            </a:r>
            <a:endParaRPr lang="ru-RU" dirty="0"/>
          </a:p>
          <a:p>
            <a:r>
              <a:rPr lang="en-US" dirty="0"/>
              <a:t>Who drive machineries, who know</a:t>
            </a:r>
            <a:endParaRPr lang="ru-RU" dirty="0"/>
          </a:p>
          <a:p>
            <a:r>
              <a:rPr lang="en-US" dirty="0"/>
              <a:t>In peaceful valleys what to grow –</a:t>
            </a:r>
            <a:endParaRPr lang="ru-RU" dirty="0"/>
          </a:p>
          <a:p>
            <a:r>
              <a:rPr lang="en-US" dirty="0"/>
              <a:t>The giant – people now return…</a:t>
            </a:r>
            <a:endParaRPr lang="ru-RU" dirty="0"/>
          </a:p>
          <a:p>
            <a:r>
              <a:rPr lang="en-US" dirty="0"/>
              <a:t>Returning?</a:t>
            </a:r>
            <a:endParaRPr lang="ru-RU" dirty="0"/>
          </a:p>
          <a:p>
            <a:r>
              <a:rPr lang="en-US" dirty="0"/>
              <a:t>No!</a:t>
            </a:r>
            <a:endParaRPr lang="ru-RU" dirty="0"/>
          </a:p>
          <a:p>
            <a:r>
              <a:rPr lang="en-US" dirty="0"/>
              <a:t>The victor – people</a:t>
            </a:r>
            <a:endParaRPr lang="ru-RU" dirty="0"/>
          </a:p>
          <a:p>
            <a:r>
              <a:rPr lang="en-US" dirty="0"/>
              <a:t>Forward go!</a:t>
            </a:r>
            <a:endParaRPr lang="ru-RU" dirty="0"/>
          </a:p>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396720"/>
            <a:ext cx="4883150" cy="3232150"/>
          </a:xfrm>
          <a:prstGeom prst="rect">
            <a:avLst/>
          </a:prstGeom>
        </p:spPr>
      </p:pic>
    </p:spTree>
    <p:extLst>
      <p:ext uri="{BB962C8B-B14F-4D97-AF65-F5344CB8AC3E}">
        <p14:creationId xmlns:p14="http://schemas.microsoft.com/office/powerpoint/2010/main" val="304044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Задачи </a:t>
            </a:r>
            <a:r>
              <a:rPr lang="ru-RU" dirty="0">
                <a:latin typeface="Times New Roman" panose="02020603050405020304" pitchFamily="18" charset="0"/>
                <a:cs typeface="Times New Roman" panose="02020603050405020304" pitchFamily="18" charset="0"/>
              </a:rPr>
              <a:t>урока:</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t>расширение  кругозора обучающихся</a:t>
            </a:r>
            <a:r>
              <a:rPr lang="ru-RU" dirty="0"/>
              <a:t>;</a:t>
            </a:r>
          </a:p>
          <a:p>
            <a:r>
              <a:rPr lang="ru-RU" dirty="0"/>
              <a:t>приобщение  их к литературному наследию родной страны;</a:t>
            </a:r>
          </a:p>
          <a:p>
            <a:r>
              <a:rPr lang="ru-RU" dirty="0"/>
              <a:t>показать интерес к военной истории нашей страны  англичан;</a:t>
            </a:r>
          </a:p>
          <a:p>
            <a:r>
              <a:rPr lang="ru-RU" dirty="0"/>
              <a:t>повышение их интереса к предметам «русская литература» и «английский язык». </a:t>
            </a:r>
          </a:p>
          <a:p>
            <a:endParaRPr lang="ru-RU" dirty="0"/>
          </a:p>
        </p:txBody>
      </p:sp>
    </p:spTree>
    <p:extLst>
      <p:ext uri="{BB962C8B-B14F-4D97-AF65-F5344CB8AC3E}">
        <p14:creationId xmlns:p14="http://schemas.microsoft.com/office/powerpoint/2010/main" val="166990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 </a:t>
            </a:r>
            <a:r>
              <a:rPr lang="ru-RU" b="1" dirty="0"/>
              <a:t>Цель урока :</a:t>
            </a:r>
            <a:r>
              <a:rPr lang="ru-RU" dirty="0"/>
              <a:t/>
            </a:r>
            <a:br>
              <a:rPr lang="ru-RU" dirty="0"/>
            </a:b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189" r="2189"/>
          <a:stretch>
            <a:fillRect/>
          </a:stretch>
        </p:blipFill>
        <p:spPr/>
      </p:pic>
      <p:sp>
        <p:nvSpPr>
          <p:cNvPr id="4" name="Текст 3"/>
          <p:cNvSpPr>
            <a:spLocks noGrp="1"/>
          </p:cNvSpPr>
          <p:nvPr>
            <p:ph type="body" sz="half" idx="2"/>
          </p:nvPr>
        </p:nvSpPr>
        <p:spPr/>
        <p:txBody>
          <a:bodyPr/>
          <a:lstStyle/>
          <a:p>
            <a:r>
              <a:rPr lang="ru-RU" dirty="0"/>
              <a:t>объединить учеников с разным уровнем знаний английского языка в совместной творческой работе, раскрыть их индивидуальные творческие способности. </a:t>
            </a:r>
          </a:p>
          <a:p>
            <a:endParaRPr lang="ru-RU" dirty="0"/>
          </a:p>
        </p:txBody>
      </p:sp>
      <p:sp>
        <p:nvSpPr>
          <p:cNvPr id="3" name="Прямоугольник 2"/>
          <p:cNvSpPr/>
          <p:nvPr/>
        </p:nvSpPr>
        <p:spPr>
          <a:xfrm>
            <a:off x="3048000" y="197346"/>
            <a:ext cx="6096000" cy="646331"/>
          </a:xfrm>
          <a:prstGeom prst="rect">
            <a:avLst/>
          </a:prstGeom>
        </p:spPr>
        <p:txBody>
          <a:bodyPr>
            <a:spAutoFit/>
          </a:bodyPr>
          <a:lstStyle/>
          <a:p>
            <a:r>
              <a:rPr lang="en-US" dirty="0"/>
              <a:t/>
            </a:r>
            <a:br>
              <a:rPr lang="en-US" dirty="0"/>
            </a:br>
            <a:endParaRPr lang="ru-RU" dirty="0"/>
          </a:p>
        </p:txBody>
      </p:sp>
    </p:spTree>
    <p:extLst>
      <p:ext uri="{BB962C8B-B14F-4D97-AF65-F5344CB8AC3E}">
        <p14:creationId xmlns:p14="http://schemas.microsoft.com/office/powerpoint/2010/main" val="5348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3" y="286502"/>
            <a:ext cx="9613857" cy="2132847"/>
          </a:xfrm>
        </p:spPr>
        <p:txBody>
          <a:bodyPr>
            <a:normAutofit/>
          </a:bodyPr>
          <a:lstStyle/>
          <a:p>
            <a:pPr algn="ctr"/>
            <a:r>
              <a:rPr lang="en-US" sz="2400" dirty="0" smtClean="0">
                <a:latin typeface="Times New Roman" panose="02020603050405020304" pitchFamily="18" charset="0"/>
                <a:cs typeface="Times New Roman" panose="02020603050405020304" pitchFamily="18" charset="0"/>
              </a:rPr>
              <a:t>The term Great Patriotic War appeared in the Soviet newspaper Pravda soon after Nazi Germany invaded the Soviet Union</a:t>
            </a: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774" r="774"/>
          <a:stretch>
            <a:fillRect/>
          </a:stretch>
        </p:blipFill>
        <p:spPr>
          <a:xfrm>
            <a:off x="5306293" y="2280779"/>
            <a:ext cx="6129662" cy="4400550"/>
          </a:xfrm>
        </p:spPr>
      </p:pic>
      <p:sp>
        <p:nvSpPr>
          <p:cNvPr id="4" name="Текст 3"/>
          <p:cNvSpPr>
            <a:spLocks noGrp="1"/>
          </p:cNvSpPr>
          <p:nvPr>
            <p:ph type="body" sz="half" idx="2"/>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66" y="2336873"/>
            <a:ext cx="4625970" cy="3892476"/>
          </a:xfrm>
          <a:prstGeom prst="rect">
            <a:avLst/>
          </a:prstGeom>
        </p:spPr>
      </p:pic>
    </p:spTree>
    <p:extLst>
      <p:ext uri="{BB962C8B-B14F-4D97-AF65-F5344CB8AC3E}">
        <p14:creationId xmlns:p14="http://schemas.microsoft.com/office/powerpoint/2010/main" val="281464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3" y="753228"/>
            <a:ext cx="9613857" cy="308656"/>
          </a:xfrm>
        </p:spPr>
        <p:txBody>
          <a:bodyPr>
            <a:normAutofit fontScale="90000"/>
          </a:bodyPr>
          <a:lstStyle/>
          <a:p>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5412" b="5412"/>
          <a:stretch>
            <a:fillRect/>
          </a:stretch>
        </p:blipFill>
        <p:spPr>
          <a:xfrm>
            <a:off x="4712455" y="907556"/>
            <a:ext cx="5425849" cy="4831059"/>
          </a:xfrm>
        </p:spPr>
      </p:pic>
      <p:sp>
        <p:nvSpPr>
          <p:cNvPr id="4" name="Текст 3"/>
          <p:cNvSpPr>
            <a:spLocks noGrp="1"/>
          </p:cNvSpPr>
          <p:nvPr>
            <p:ph type="body" sz="half" idx="2"/>
          </p:nvPr>
        </p:nvSpPr>
        <p:spPr>
          <a:xfrm>
            <a:off x="680323" y="298175"/>
            <a:ext cx="3876256" cy="5856820"/>
          </a:xfrm>
        </p:spPr>
        <p:txBody>
          <a:bodyPr>
            <a:normAutofit fontScale="77500" lnSpcReduction="20000"/>
          </a:bodyPr>
          <a:lstStyle/>
          <a:p>
            <a:r>
              <a:rPr lang="en-US" dirty="0"/>
              <a:t>Victory Day is a great holiday in the Soviet Union and in many other countries. On this day millions of people celebrate the victory over the German fascists </a:t>
            </a:r>
            <a:r>
              <a:rPr lang="en-US" i="1" dirty="0"/>
              <a:t>x</a:t>
            </a:r>
            <a:r>
              <a:rPr lang="en-US" dirty="0"/>
              <a:t> in 1945. On the 9th of May Soviet people and their leaders receive many greetings from differ­ent parts of the world. It is because the Soviet Union and its army fought for all countries which were attacked by the fascists.</a:t>
            </a:r>
            <a:endParaRPr lang="ru-RU" dirty="0"/>
          </a:p>
          <a:p>
            <a:r>
              <a:rPr lang="en-US" dirty="0"/>
              <a:t>Today the working people of the world thank the USSR and its Communist Party for the struggle in the name of peace.</a:t>
            </a:r>
            <a:endParaRPr lang="ru-RU" dirty="0"/>
          </a:p>
          <a:p>
            <a:r>
              <a:rPr lang="en-US" dirty="0"/>
              <a:t>That day is celebrated by meetings and marches. People bring flowers to the monuments where war heroes lie.</a:t>
            </a:r>
            <a:endParaRPr lang="ru-RU" dirty="0"/>
          </a:p>
          <a:p>
            <a:r>
              <a:rPr lang="en-US" dirty="0"/>
              <a:t>We listen to what war veterans2 tell about the war and how they fought for victory.</a:t>
            </a:r>
            <a:endParaRPr lang="ru-RU" dirty="0"/>
          </a:p>
          <a:p>
            <a:r>
              <a:rPr lang="en-US" dirty="0"/>
              <a:t>The veterans think: «The young people must not forget the heroes, they must be ready to defend their country against all enemies.»</a:t>
            </a:r>
            <a:endParaRPr lang="ru-RU" dirty="0"/>
          </a:p>
          <a:p>
            <a:r>
              <a:rPr lang="en-US" dirty="0"/>
              <a:t>Then flowers and souvenirs are given to those who took part in the Great Patriotic War.</a:t>
            </a:r>
            <a:endParaRPr lang="ru-RU" dirty="0"/>
          </a:p>
          <a:p>
            <a:r>
              <a:rPr lang="en-US" dirty="0"/>
              <a:t>In the evening there is a holiday salute and a minute of silence4 to remember all those who did not come back from the war.</a:t>
            </a:r>
            <a:endParaRPr lang="ru-RU" dirty="0"/>
          </a:p>
          <a:p>
            <a:r>
              <a:rPr lang="en-US" dirty="0"/>
              <a:t>On the TV holiday concert songs of the Great Patriotic War are sung. War veterans also </a:t>
            </a:r>
            <a:r>
              <a:rPr lang="ru-RU" dirty="0"/>
              <a:t>с</a:t>
            </a:r>
            <a:r>
              <a:rPr lang="en-US" dirty="0" err="1"/>
              <a:t>ome</a:t>
            </a:r>
            <a:r>
              <a:rPr lang="en-US" dirty="0"/>
              <a:t> to take part in the </a:t>
            </a:r>
            <a:r>
              <a:rPr lang="en-US" dirty="0" err="1"/>
              <a:t>programmes</a:t>
            </a:r>
            <a:r>
              <a:rPr lang="en-US" dirty="0"/>
              <a:t> and tell how they fought for their country and how they live now.</a:t>
            </a:r>
            <a:endParaRPr lang="ru-RU" dirty="0"/>
          </a:p>
          <a:p>
            <a:r>
              <a:rPr lang="en-US" dirty="0"/>
              <a:t>On Victory Day we not only remember the past. We must think about the future and defend piece.</a:t>
            </a:r>
            <a:endParaRPr lang="ru-RU" dirty="0"/>
          </a:p>
          <a:p>
            <a:endParaRPr lang="ru-RU" dirty="0"/>
          </a:p>
        </p:txBody>
      </p:sp>
    </p:spTree>
    <p:extLst>
      <p:ext uri="{BB962C8B-B14F-4D97-AF65-F5344CB8AC3E}">
        <p14:creationId xmlns:p14="http://schemas.microsoft.com/office/powerpoint/2010/main" val="365112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45479"/>
            <a:ext cx="11029950" cy="1080940"/>
          </a:xfrm>
        </p:spPr>
        <p:txBody>
          <a:bodyPr>
            <a:normAutofit fontScale="90000"/>
          </a:bodyPr>
          <a:lstStyle/>
          <a:p>
            <a:pPr algn="ctr"/>
            <a:r>
              <a:rPr lang="en-US" dirty="0"/>
              <a:t>The Great Patriotic War is a huge emotional distress for many people. It’s hard to find a family in our country which didn’t lose somebody in this awful war.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450" y="2364580"/>
            <a:ext cx="4914900" cy="3940969"/>
          </a:xfrm>
        </p:spPr>
      </p:pic>
      <p:sp>
        <p:nvSpPr>
          <p:cNvPr id="4" name="Текст 3"/>
          <p:cNvSpPr>
            <a:spLocks noGrp="1"/>
          </p:cNvSpPr>
          <p:nvPr>
            <p:ph type="body" sz="half" idx="2"/>
          </p:nvPr>
        </p:nvSpPr>
        <p:spPr>
          <a:xfrm>
            <a:off x="533400" y="2133599"/>
            <a:ext cx="5372100" cy="4171949"/>
          </a:xfrm>
        </p:spPr>
        <p:txBody>
          <a:bodyPr/>
          <a:lstStyle/>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 y="2364580"/>
            <a:ext cx="5410200" cy="259972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950" y="4305300"/>
            <a:ext cx="4000500" cy="2530662"/>
          </a:xfrm>
          <a:prstGeom prst="rect">
            <a:avLst/>
          </a:prstGeom>
        </p:spPr>
      </p:pic>
    </p:spTree>
    <p:extLst>
      <p:ext uri="{BB962C8B-B14F-4D97-AF65-F5344CB8AC3E}">
        <p14:creationId xmlns:p14="http://schemas.microsoft.com/office/powerpoint/2010/main" val="230334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248" y="238126"/>
            <a:ext cx="9613857" cy="762000"/>
          </a:xfrm>
        </p:spPr>
        <p:txBody>
          <a:bodyPr/>
          <a:lstStyle/>
          <a:p>
            <a:r>
              <a:rPr lang="en-US" dirty="0" smtClean="0"/>
              <a:t>The main steps of Great Patriotic War</a:t>
            </a:r>
            <a:endParaRPr lang="ru-RU" dirty="0"/>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l="4989" r="4989"/>
          <a:stretch>
            <a:fillRect/>
          </a:stretch>
        </p:blipFill>
        <p:spPr>
          <a:xfrm>
            <a:off x="4840288" y="1219200"/>
            <a:ext cx="5426075" cy="4543425"/>
          </a:xfrm>
        </p:spPr>
      </p:pic>
      <p:sp>
        <p:nvSpPr>
          <p:cNvPr id="4" name="Текст 3"/>
          <p:cNvSpPr>
            <a:spLocks noGrp="1"/>
          </p:cNvSpPr>
          <p:nvPr>
            <p:ph type="body" sz="half" idx="2"/>
          </p:nvPr>
        </p:nvSpPr>
        <p:spPr>
          <a:xfrm>
            <a:off x="680323" y="1000126"/>
            <a:ext cx="3876256" cy="5534024"/>
          </a:xfrm>
        </p:spPr>
        <p:txBody>
          <a:bodyPr>
            <a:normAutofit/>
          </a:bodyPr>
          <a:lstStyle/>
          <a:p>
            <a:r>
              <a:rPr lang="en-US" dirty="0" smtClean="0"/>
              <a:t>Beginning </a:t>
            </a:r>
            <a:r>
              <a:rPr lang="en-US" dirty="0"/>
              <a:t>of the war</a:t>
            </a:r>
          </a:p>
          <a:p>
            <a:r>
              <a:rPr lang="en-US" dirty="0"/>
              <a:t>22.06.1941</a:t>
            </a:r>
          </a:p>
          <a:p>
            <a:r>
              <a:rPr lang="en-US" dirty="0"/>
              <a:t>Moscow battle</a:t>
            </a:r>
          </a:p>
          <a:p>
            <a:r>
              <a:rPr lang="en-US" dirty="0"/>
              <a:t>December, 1941</a:t>
            </a:r>
          </a:p>
          <a:p>
            <a:r>
              <a:rPr lang="en-US" dirty="0"/>
              <a:t>Stavropol battle</a:t>
            </a:r>
          </a:p>
          <a:p>
            <a:r>
              <a:rPr lang="en-US" dirty="0"/>
              <a:t>June – July, 1942</a:t>
            </a:r>
          </a:p>
          <a:p>
            <a:r>
              <a:rPr lang="en-US" dirty="0"/>
              <a:t>Stalingrad battle</a:t>
            </a:r>
          </a:p>
          <a:p>
            <a:r>
              <a:rPr lang="en-US" dirty="0"/>
              <a:t>July – February, 1942 – 1943</a:t>
            </a:r>
          </a:p>
          <a:p>
            <a:r>
              <a:rPr lang="en-US" dirty="0"/>
              <a:t>Battle at the Arc of Kursk</a:t>
            </a:r>
          </a:p>
          <a:p>
            <a:r>
              <a:rPr lang="en-US" dirty="0"/>
              <a:t>July – August, 1943</a:t>
            </a:r>
          </a:p>
          <a:p>
            <a:r>
              <a:rPr lang="en-US" dirty="0"/>
              <a:t>Liberation of Leningrad, Odessa, Kerch, the Crimea</a:t>
            </a:r>
          </a:p>
          <a:p>
            <a:r>
              <a:rPr lang="en-US" dirty="0"/>
              <a:t>1944</a:t>
            </a:r>
          </a:p>
          <a:p>
            <a:r>
              <a:rPr lang="en-US" dirty="0"/>
              <a:t>The End of the GPW</a:t>
            </a:r>
          </a:p>
          <a:p>
            <a:r>
              <a:rPr lang="en-US" dirty="0"/>
              <a:t>9 May 1945</a:t>
            </a:r>
            <a:endParaRPr lang="ru-RU" dirty="0"/>
          </a:p>
        </p:txBody>
      </p:sp>
    </p:spTree>
    <p:extLst>
      <p:ext uri="{BB962C8B-B14F-4D97-AF65-F5344CB8AC3E}">
        <p14:creationId xmlns:p14="http://schemas.microsoft.com/office/powerpoint/2010/main" val="354787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323" y="152400"/>
            <a:ext cx="9613857" cy="838200"/>
          </a:xfrm>
        </p:spPr>
        <p:txBody>
          <a:bodyPr/>
          <a:lstStyle/>
          <a:p>
            <a:pPr algn="ctr"/>
            <a:r>
              <a:rPr lang="en-US" dirty="0" smtClean="0"/>
              <a:t>Operation Barbarossa</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3360" r="13360"/>
          <a:stretch>
            <a:fillRect/>
          </a:stretch>
        </p:blipFill>
        <p:spPr>
          <a:xfrm>
            <a:off x="6115049" y="990600"/>
            <a:ext cx="5219701" cy="4945063"/>
          </a:xfrm>
        </p:spPr>
      </p:pic>
      <p:sp>
        <p:nvSpPr>
          <p:cNvPr id="4" name="Текст 3"/>
          <p:cNvSpPr>
            <a:spLocks noGrp="1"/>
          </p:cNvSpPr>
          <p:nvPr>
            <p:ph type="body" sz="half" idx="2"/>
          </p:nvPr>
        </p:nvSpPr>
        <p:spPr>
          <a:xfrm>
            <a:off x="680322" y="990600"/>
            <a:ext cx="5434727" cy="5524499"/>
          </a:xfrm>
        </p:spPr>
        <p:txBody>
          <a:bodyPr>
            <a:normAutofit lnSpcReduction="10000"/>
          </a:bodyPr>
          <a:lstStyle/>
          <a:p>
            <a:r>
              <a:rPr lang="en-US" b="1" dirty="0"/>
              <a:t>Operation Barbarossa</a:t>
            </a:r>
            <a:r>
              <a:rPr lang="en-US" dirty="0"/>
              <a:t> (German: </a:t>
            </a:r>
            <a:r>
              <a:rPr lang="en-US" i="1" dirty="0" err="1"/>
              <a:t>Unternehmen</a:t>
            </a:r>
            <a:r>
              <a:rPr lang="en-US" i="1" dirty="0"/>
              <a:t> Barbarossa</a:t>
            </a:r>
            <a:r>
              <a:rPr lang="en-US" dirty="0"/>
              <a:t>) was the </a:t>
            </a:r>
            <a:r>
              <a:rPr lang="en-US" dirty="0">
                <a:hlinkClick r:id="rId3"/>
              </a:rPr>
              <a:t>code name</a:t>
            </a:r>
            <a:r>
              <a:rPr lang="en-US" dirty="0"/>
              <a:t> for </a:t>
            </a:r>
            <a:r>
              <a:rPr lang="en-US" dirty="0">
                <a:hlinkClick r:id="rId4"/>
              </a:rPr>
              <a:t>Nazi Germany</a:t>
            </a:r>
            <a:r>
              <a:rPr lang="en-US" dirty="0"/>
              <a:t>'s invasion of the </a:t>
            </a:r>
            <a:r>
              <a:rPr lang="en-US" dirty="0">
                <a:hlinkClick r:id="rId5"/>
              </a:rPr>
              <a:t>Soviet Union</a:t>
            </a:r>
            <a:r>
              <a:rPr lang="en-US" dirty="0"/>
              <a:t> during </a:t>
            </a:r>
            <a:r>
              <a:rPr lang="en-US" dirty="0">
                <a:hlinkClick r:id="rId6"/>
              </a:rPr>
              <a:t>World War II</a:t>
            </a:r>
            <a:r>
              <a:rPr lang="en-US" dirty="0"/>
              <a:t> that began on 22 June 1941. It was the largest military offensive in history. In addition to the large number of troops, it also involved 600,000 motor vehicles and 750,000 horses. Planning for Operation Barbarossa started on 18 December 1940; the secret preparations and the military operation itself lasted almost a year, from spring to winter 1941.</a:t>
            </a:r>
          </a:p>
          <a:p>
            <a:r>
              <a:rPr lang="en-US" dirty="0"/>
              <a:t>Barbarossa's operational goal was rapid conquest of the </a:t>
            </a:r>
            <a:r>
              <a:rPr lang="en-US" dirty="0">
                <a:hlinkClick r:id="rId7"/>
              </a:rPr>
              <a:t>European</a:t>
            </a:r>
            <a:r>
              <a:rPr lang="en-US" dirty="0"/>
              <a:t> part of the Soviet Union west of a line connecting the cities of </a:t>
            </a:r>
            <a:r>
              <a:rPr lang="en-US" dirty="0">
                <a:hlinkClick r:id="rId8"/>
              </a:rPr>
              <a:t>Arkhangelsk</a:t>
            </a:r>
            <a:r>
              <a:rPr lang="en-US" dirty="0"/>
              <a:t> and </a:t>
            </a:r>
            <a:r>
              <a:rPr lang="en-US" dirty="0">
                <a:hlinkClick r:id="rId9"/>
              </a:rPr>
              <a:t>Astrakhan</a:t>
            </a:r>
            <a:r>
              <a:rPr lang="en-US" dirty="0"/>
              <a:t>, often called the </a:t>
            </a:r>
            <a:r>
              <a:rPr lang="en-US" dirty="0">
                <a:hlinkClick r:id="rId10"/>
              </a:rPr>
              <a:t>A-A line</a:t>
            </a:r>
            <a:r>
              <a:rPr lang="en-US" dirty="0"/>
              <a:t>.  </a:t>
            </a:r>
            <a:r>
              <a:rPr lang="en-US" dirty="0">
                <a:hlinkClick r:id="rId11"/>
              </a:rPr>
              <a:t>Adolf Hitler</a:t>
            </a:r>
            <a:r>
              <a:rPr lang="en-US" dirty="0"/>
              <a:t> had not achieved the expected victory, but the Soviet Union's situation remained dire. Tactically, the Germans had won some resounding victories and occupied some of the most important economic areas of the country, mainly in </a:t>
            </a:r>
            <a:r>
              <a:rPr lang="en-US" dirty="0">
                <a:hlinkClick r:id="rId12"/>
              </a:rPr>
              <a:t>Ukraine</a:t>
            </a:r>
            <a:r>
              <a:rPr lang="en-US" dirty="0"/>
              <a:t>. Despite these successes, the Germans were pushed back from </a:t>
            </a:r>
            <a:r>
              <a:rPr lang="en-US" dirty="0">
                <a:hlinkClick r:id="rId13"/>
              </a:rPr>
              <a:t>Moscow</a:t>
            </a:r>
            <a:r>
              <a:rPr lang="en-US" dirty="0"/>
              <a:t>.</a:t>
            </a:r>
          </a:p>
          <a:p>
            <a:r>
              <a:rPr lang="en-US" dirty="0"/>
              <a:t>Operation Barbarossa's failure led to Hitler's demands for further operations inside the USSR, all of which eventually failed.</a:t>
            </a:r>
          </a:p>
          <a:p>
            <a:r>
              <a:rPr lang="en-US" dirty="0"/>
              <a:t/>
            </a:r>
            <a:br>
              <a:rPr lang="en-US" dirty="0"/>
            </a:br>
            <a:endParaRPr lang="ru-RU" dirty="0"/>
          </a:p>
        </p:txBody>
      </p:sp>
    </p:spTree>
    <p:extLst>
      <p:ext uri="{BB962C8B-B14F-4D97-AF65-F5344CB8AC3E}">
        <p14:creationId xmlns:p14="http://schemas.microsoft.com/office/powerpoint/2010/main" val="277646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8333" y="228600"/>
            <a:ext cx="6778397" cy="819150"/>
          </a:xfrm>
        </p:spPr>
        <p:txBody>
          <a:bodyPr/>
          <a:lstStyle/>
          <a:p>
            <a:r>
              <a:rPr lang="en-US" dirty="0"/>
              <a:t>the </a:t>
            </a:r>
            <a:r>
              <a:rPr lang="en-US" b="1" dirty="0"/>
              <a:t>Leningrad Blockade</a:t>
            </a:r>
            <a:endParaRPr lang="ru-RU" dirty="0"/>
          </a:p>
        </p:txBody>
      </p:sp>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6943" b="6943"/>
          <a:stretch>
            <a:fillRect/>
          </a:stretch>
        </p:blipFill>
        <p:spPr>
          <a:xfrm>
            <a:off x="8257531" y="1643061"/>
            <a:ext cx="2922588" cy="1657350"/>
          </a:xfrm>
        </p:spPr>
      </p:pic>
      <p:sp>
        <p:nvSpPr>
          <p:cNvPr id="4" name="Текст 3"/>
          <p:cNvSpPr>
            <a:spLocks noGrp="1"/>
          </p:cNvSpPr>
          <p:nvPr>
            <p:ph type="body" sz="half" idx="2"/>
          </p:nvPr>
        </p:nvSpPr>
        <p:spPr>
          <a:xfrm>
            <a:off x="323850" y="361950"/>
            <a:ext cx="4743451" cy="6095999"/>
          </a:xfrm>
        </p:spPr>
        <p:txBody>
          <a:bodyPr>
            <a:normAutofit/>
          </a:bodyPr>
          <a:lstStyle/>
          <a:p>
            <a:r>
              <a:rPr lang="en-US" dirty="0"/>
              <a:t>This was undoubtedly the most tragic period in the history of the city, a period full of suffering and heroism. For everyone who lives in St. Petersburg the </a:t>
            </a:r>
            <a:r>
              <a:rPr lang="en-US" i="1" dirty="0" err="1"/>
              <a:t>Blokada</a:t>
            </a:r>
            <a:r>
              <a:rPr lang="en-US" dirty="0"/>
              <a:t> (the Siege) of Leningrad is an important part of the city's heritage and a painful memory for the population's older generations. </a:t>
            </a:r>
            <a:r>
              <a:rPr lang="en-US" b="1" dirty="0"/>
              <a:t>The siege lasted for a total of 900 days, from September 8, 1941 until January 27, 1944</a:t>
            </a:r>
            <a:r>
              <a:rPr lang="en-US" dirty="0"/>
              <a:t>. The city's almost 3 million civilians (including about 400,000 children) refused to surrender and endured rapidly increasing hardships in the encircled city. Food and fuel stocks were limited to a mere 1-2 month supply, public transport was not operational and by the winter of 1941-42 there was no heating, no water supply, almost no electricity and very little food. In January 1942 in the depths of an unusually cold winter, the city's food rations reached an all time low of only 125 grams (</a:t>
            </a:r>
            <a:r>
              <a:rPr lang="en-US" b="1" dirty="0"/>
              <a:t>about 1/4 of a pound</a:t>
            </a:r>
            <a:r>
              <a:rPr lang="en-US" dirty="0"/>
              <a:t>) of bread per person per day. In just two months, January and February of 1942, 200,000 people died of cold and starvation in Leningrad . Despite these tragic losses and the inhuman conditions the city's war industries still continued to work and the city did not surrender.</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675" y="3409949"/>
            <a:ext cx="4678680" cy="282244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0940" y="1047750"/>
            <a:ext cx="2495550" cy="1847850"/>
          </a:xfrm>
          <a:prstGeom prst="rect">
            <a:avLst/>
          </a:prstGeom>
        </p:spPr>
      </p:pic>
    </p:spTree>
    <p:extLst>
      <p:ext uri="{BB962C8B-B14F-4D97-AF65-F5344CB8AC3E}">
        <p14:creationId xmlns:p14="http://schemas.microsoft.com/office/powerpoint/2010/main" val="3559905833"/>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378</TotalTime>
  <Words>487</Words>
  <Application>Microsoft Office PowerPoint</Application>
  <PresentationFormat>Широкоэкранный</PresentationFormat>
  <Paragraphs>87</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Times New Roman</vt:lpstr>
      <vt:lpstr>Trebuchet MS</vt:lpstr>
      <vt:lpstr>Берлин</vt:lpstr>
      <vt:lpstr> Victory Day</vt:lpstr>
      <vt:lpstr> Задачи урока: </vt:lpstr>
      <vt:lpstr>  Цель урока : </vt:lpstr>
      <vt:lpstr>The term Great Patriotic War appeared in the Soviet newspaper Pravda soon after Nazi Germany invaded the Soviet Union</vt:lpstr>
      <vt:lpstr>Презентация PowerPoint</vt:lpstr>
      <vt:lpstr>The Great Patriotic War is a huge emotional distress for many people. It’s hard to find a family in our country which didn’t lose somebody in this awful war. </vt:lpstr>
      <vt:lpstr>The main steps of Great Patriotic War</vt:lpstr>
      <vt:lpstr>Operation Barbarossa</vt:lpstr>
      <vt:lpstr>the Leningrad Blockade</vt:lpstr>
      <vt:lpstr>Our generals</vt:lpstr>
      <vt:lpstr>Young generation</vt:lpstr>
      <vt:lpstr>Письма с фронта</vt:lpstr>
      <vt:lpstr>Стихи о войне</vt:lpstr>
      <vt:lpstr>The 9th of May    1945</vt:lpstr>
      <vt:lpstr>«Возвращались солдаты с войны…»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Victory Day</dc:title>
  <dc:creator>CITILINK</dc:creator>
  <cp:lastModifiedBy>4</cp:lastModifiedBy>
  <cp:revision>25</cp:revision>
  <dcterms:created xsi:type="dcterms:W3CDTF">2017-05-02T06:00:16Z</dcterms:created>
  <dcterms:modified xsi:type="dcterms:W3CDTF">2019-01-30T05:11:00Z</dcterms:modified>
</cp:coreProperties>
</file>